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371" r:id="rId2"/>
    <p:sldId id="373" r:id="rId3"/>
    <p:sldId id="372" r:id="rId4"/>
    <p:sldId id="362" r:id="rId5"/>
    <p:sldId id="357" r:id="rId6"/>
    <p:sldId id="363" r:id="rId7"/>
    <p:sldId id="365" r:id="rId8"/>
    <p:sldId id="366" r:id="rId9"/>
    <p:sldId id="367" r:id="rId10"/>
    <p:sldId id="368" r:id="rId11"/>
    <p:sldId id="364" r:id="rId12"/>
    <p:sldId id="369" r:id="rId13"/>
    <p:sldId id="370" r:id="rId14"/>
    <p:sldId id="313" r:id="rId15"/>
    <p:sldId id="294" r:id="rId1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882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18.wmf"/><Relationship Id="rId7" Type="http://schemas.openxmlformats.org/officeDocument/2006/relationships/image" Target="../media/image22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Relationship Id="rId9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B4127-FCA9-47B5-961E-CA95E59B7FDD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0A5635-439D-4F9B-A6F3-29F229C81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33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6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688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390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714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2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268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0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557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394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89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01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0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8.png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11.png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17.bin"/><Relationship Id="rId18" Type="http://schemas.openxmlformats.org/officeDocument/2006/relationships/image" Target="../media/image23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20.wmf"/><Relationship Id="rId1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2.wmf"/><Relationship Id="rId20" Type="http://schemas.openxmlformats.org/officeDocument/2006/relationships/image" Target="../media/image24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18.bin"/><Relationship Id="rId10" Type="http://schemas.openxmlformats.org/officeDocument/2006/relationships/image" Target="../media/image19.wmf"/><Relationship Id="rId19" Type="http://schemas.openxmlformats.org/officeDocument/2006/relationships/oleObject" Target="../embeddings/oleObject20.bin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2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R.N.G.P.I.T, </a:t>
            </a:r>
            <a:r>
              <a:rPr lang="en-US" dirty="0" err="1" smtClean="0">
                <a:solidFill>
                  <a:srgbClr val="FF0000"/>
                </a:solidFill>
              </a:rPr>
              <a:t>Bardoli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Electrical Engineering Department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Subject: EMMI </a:t>
            </a:r>
          </a:p>
          <a:p>
            <a:pPr marL="0" indent="0" algn="just">
              <a:buNone/>
            </a:pPr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Prepared By: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Dr. 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</a:rPr>
              <a:t>Shaikh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Mohammed 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</a:rPr>
              <a:t>Suhel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79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85750"/>
            <a:ext cx="5791200" cy="62865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Prepared By:</a:t>
            </a:r>
            <a:endParaRPr lang="en-US" dirty="0">
              <a:solidFill>
                <a:schemeClr val="accent5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8763000" cy="3810000"/>
          </a:xfrm>
        </p:spPr>
        <p:txBody>
          <a:bodyPr>
            <a:noAutofit/>
          </a:bodyPr>
          <a:lstStyle/>
          <a:p>
            <a:pPr marL="231775" indent="231775" algn="just"/>
            <a:r>
              <a:rPr lang="en-US" sz="2400" dirty="0" smtClean="0">
                <a:solidFill>
                  <a:srgbClr val="0070C0"/>
                </a:solidFill>
                <a:latin typeface="Algerian" panose="04020705040A02060702" pitchFamily="82" charset="0"/>
                <a:cs typeface="Times New Roman" pitchFamily="18" charset="0"/>
              </a:rPr>
              <a:t>Name: Dr. </a:t>
            </a:r>
            <a:r>
              <a:rPr lang="en-US" sz="2400" dirty="0" err="1" smtClean="0">
                <a:solidFill>
                  <a:srgbClr val="0070C0"/>
                </a:solidFill>
                <a:latin typeface="Algerian" panose="04020705040A02060702" pitchFamily="82" charset="0"/>
                <a:cs typeface="Times New Roman" pitchFamily="18" charset="0"/>
              </a:rPr>
              <a:t>Shaikh</a:t>
            </a:r>
            <a:r>
              <a:rPr lang="en-US" sz="2400" dirty="0" smtClean="0">
                <a:solidFill>
                  <a:srgbClr val="0070C0"/>
                </a:solidFill>
                <a:latin typeface="Algerian" panose="04020705040A02060702" pitchFamily="82" charset="0"/>
                <a:cs typeface="Times New Roman" pitchFamily="18" charset="0"/>
              </a:rPr>
              <a:t> Mohammed </a:t>
            </a:r>
            <a:r>
              <a:rPr lang="en-US" sz="2400" dirty="0" err="1" smtClean="0">
                <a:solidFill>
                  <a:srgbClr val="0070C0"/>
                </a:solidFill>
                <a:latin typeface="Algerian" panose="04020705040A02060702" pitchFamily="82" charset="0"/>
                <a:cs typeface="Times New Roman" pitchFamily="18" charset="0"/>
              </a:rPr>
              <a:t>Suhel</a:t>
            </a:r>
            <a:r>
              <a:rPr lang="en-US" sz="2400" dirty="0" smtClean="0">
                <a:solidFill>
                  <a:srgbClr val="0070C0"/>
                </a:solidFill>
                <a:latin typeface="Algerian" panose="04020705040A02060702" pitchFamily="82" charset="0"/>
                <a:cs typeface="Times New Roman" pitchFamily="18" charset="0"/>
              </a:rPr>
              <a:t> </a:t>
            </a:r>
          </a:p>
          <a:p>
            <a:pPr marL="231775" indent="231775" algn="just">
              <a:buNone/>
            </a:pPr>
            <a:r>
              <a:rPr lang="en-US" sz="2400" dirty="0" smtClean="0">
                <a:solidFill>
                  <a:srgbClr val="0070C0"/>
                </a:solidFill>
                <a:latin typeface="Algerian" panose="04020705040A02060702" pitchFamily="82" charset="0"/>
                <a:cs typeface="Times New Roman" pitchFamily="18" charset="0"/>
              </a:rPr>
              <a:t>   (Assistant Professor RNGPIT, </a:t>
            </a:r>
            <a:r>
              <a:rPr lang="en-US" sz="2400" dirty="0" err="1" smtClean="0">
                <a:solidFill>
                  <a:srgbClr val="0070C0"/>
                </a:solidFill>
                <a:latin typeface="Algerian" panose="04020705040A02060702" pitchFamily="82" charset="0"/>
                <a:cs typeface="Times New Roman" pitchFamily="18" charset="0"/>
              </a:rPr>
              <a:t>Surat</a:t>
            </a:r>
            <a:r>
              <a:rPr lang="en-US" sz="2400" dirty="0" smtClean="0">
                <a:solidFill>
                  <a:srgbClr val="0070C0"/>
                </a:solidFill>
                <a:latin typeface="Algerian" panose="04020705040A02060702" pitchFamily="82" charset="0"/>
                <a:cs typeface="Times New Roman" pitchFamily="18" charset="0"/>
              </a:rPr>
              <a:t>)</a:t>
            </a:r>
          </a:p>
          <a:p>
            <a:pPr marL="231775" indent="231775" algn="just"/>
            <a:r>
              <a:rPr lang="en-US" sz="2400" dirty="0" smtClean="0">
                <a:solidFill>
                  <a:srgbClr val="0070C0"/>
                </a:solidFill>
                <a:latin typeface="Algerian" panose="04020705040A02060702" pitchFamily="82" charset="0"/>
              </a:rPr>
              <a:t>Former Assistant Professor in SCET, SNPIT&amp;RC, VIT</a:t>
            </a:r>
          </a:p>
          <a:p>
            <a:pPr marL="231775" indent="231775" algn="just"/>
            <a:r>
              <a:rPr lang="en-US" sz="2400" dirty="0" smtClean="0">
                <a:solidFill>
                  <a:srgbClr val="0070C0"/>
                </a:solidFill>
                <a:latin typeface="Algerian" panose="04020705040A02060702" pitchFamily="82" charset="0"/>
                <a:cs typeface="Times New Roman" pitchFamily="18" charset="0"/>
              </a:rPr>
              <a:t>Qualification: PhD (Power- Electronics &amp; Drives, NIT, </a:t>
            </a:r>
            <a:r>
              <a:rPr lang="en-US" sz="2400" dirty="0" err="1" smtClean="0">
                <a:solidFill>
                  <a:srgbClr val="0070C0"/>
                </a:solidFill>
                <a:latin typeface="Algerian" panose="04020705040A02060702" pitchFamily="82" charset="0"/>
                <a:cs typeface="Times New Roman" pitchFamily="18" charset="0"/>
              </a:rPr>
              <a:t>Surat</a:t>
            </a:r>
            <a:r>
              <a:rPr lang="en-US" sz="2400" dirty="0" smtClean="0">
                <a:solidFill>
                  <a:srgbClr val="0070C0"/>
                </a:solidFill>
                <a:latin typeface="Algerian" panose="04020705040A02060702" pitchFamily="82" charset="0"/>
                <a:cs typeface="Times New Roman" pitchFamily="18" charset="0"/>
              </a:rPr>
              <a:t>), </a:t>
            </a:r>
            <a:r>
              <a:rPr lang="en-US" sz="2400" dirty="0" err="1" smtClean="0">
                <a:solidFill>
                  <a:srgbClr val="0070C0"/>
                </a:solidFill>
                <a:latin typeface="Algerian" panose="04020705040A02060702" pitchFamily="82" charset="0"/>
                <a:cs typeface="Times New Roman" pitchFamily="18" charset="0"/>
              </a:rPr>
              <a:t>M.Tech</a:t>
            </a:r>
            <a:r>
              <a:rPr lang="en-US" sz="2400" dirty="0" smtClean="0">
                <a:solidFill>
                  <a:srgbClr val="0070C0"/>
                </a:solidFill>
                <a:latin typeface="Algerian" panose="04020705040A02060702" pitchFamily="82" charset="0"/>
                <a:cs typeface="Times New Roman" pitchFamily="18" charset="0"/>
              </a:rPr>
              <a:t> (Industrial Electronics, NIT-</a:t>
            </a:r>
            <a:r>
              <a:rPr lang="en-US" sz="2400" dirty="0" err="1" smtClean="0">
                <a:solidFill>
                  <a:srgbClr val="0070C0"/>
                </a:solidFill>
                <a:latin typeface="Algerian" panose="04020705040A02060702" pitchFamily="82" charset="0"/>
                <a:cs typeface="Times New Roman" pitchFamily="18" charset="0"/>
              </a:rPr>
              <a:t>Surat</a:t>
            </a:r>
            <a:r>
              <a:rPr lang="en-US" sz="2400" dirty="0" smtClean="0">
                <a:solidFill>
                  <a:srgbClr val="0070C0"/>
                </a:solidFill>
                <a:latin typeface="Algerian" panose="04020705040A02060702" pitchFamily="82" charset="0"/>
                <a:cs typeface="Times New Roman" pitchFamily="18" charset="0"/>
              </a:rPr>
              <a:t>), Gate, B.E. (Electrical Engineering., VNSGU-</a:t>
            </a:r>
            <a:r>
              <a:rPr lang="en-US" sz="2400" dirty="0" err="1" smtClean="0">
                <a:solidFill>
                  <a:srgbClr val="0070C0"/>
                </a:solidFill>
                <a:latin typeface="Algerian" panose="04020705040A02060702" pitchFamily="82" charset="0"/>
                <a:cs typeface="Times New Roman" pitchFamily="18" charset="0"/>
              </a:rPr>
              <a:t>Surat</a:t>
            </a:r>
            <a:r>
              <a:rPr lang="en-US" sz="2400" dirty="0" smtClean="0">
                <a:solidFill>
                  <a:srgbClr val="0070C0"/>
                </a:solidFill>
                <a:latin typeface="Algerian" panose="04020705040A02060702" pitchFamily="82" charset="0"/>
                <a:cs typeface="Times New Roman" pitchFamily="18" charset="0"/>
              </a:rPr>
              <a:t>).  </a:t>
            </a:r>
            <a:endParaRPr lang="en-US" sz="2400" dirty="0" smtClean="0">
              <a:solidFill>
                <a:srgbClr val="0070C0"/>
              </a:solidFill>
              <a:latin typeface="Algerian" panose="04020705040A02060702" pitchFamily="82" charset="0"/>
            </a:endParaRPr>
          </a:p>
          <a:p>
            <a:pPr marL="231775" indent="231775" algn="just"/>
            <a:r>
              <a:rPr lang="en-US" sz="2400" dirty="0" smtClean="0">
                <a:solidFill>
                  <a:srgbClr val="0070C0"/>
                </a:solidFill>
                <a:latin typeface="Algerian" panose="04020705040A02060702" pitchFamily="82" charset="0"/>
                <a:cs typeface="Times New Roman" pitchFamily="18" charset="0"/>
              </a:rPr>
              <a:t>Experience: 13 Years.</a:t>
            </a:r>
            <a:endParaRPr lang="en-US" sz="2400" dirty="0" smtClean="0">
              <a:solidFill>
                <a:srgbClr val="00B050"/>
              </a:solidFill>
              <a:latin typeface="Algerian" panose="04020705040A02060702" pitchFamily="82" charset="0"/>
              <a:cs typeface="Times New Roman" pitchFamily="18" charset="0"/>
            </a:endParaRPr>
          </a:p>
          <a:p>
            <a:endParaRPr lang="en-US" dirty="0" smtClean="0">
              <a:latin typeface="Algerian" panose="04020705040A02060702" pitchFamily="82" charset="0"/>
            </a:endParaRPr>
          </a:p>
          <a:p>
            <a:endParaRPr lang="en-US" dirty="0" smtClean="0">
              <a:latin typeface="Algerian" panose="04020705040A02060702" pitchFamily="82" charset="0"/>
            </a:endParaRPr>
          </a:p>
          <a:p>
            <a:endParaRPr lang="en-US" dirty="0" smtClean="0">
              <a:latin typeface="Algerian" panose="04020705040A02060702" pitchFamily="82" charset="0"/>
            </a:endParaRPr>
          </a:p>
          <a:p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6" name="AutoShape 9" descr="Image result for rotor induction motor"/>
          <p:cNvSpPr>
            <a:spLocks noChangeAspect="1" noChangeArrowheads="1"/>
          </p:cNvSpPr>
          <p:nvPr/>
        </p:nvSpPr>
        <p:spPr bwMode="auto">
          <a:xfrm>
            <a:off x="307975" y="5953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8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CH: Resistance Measurements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This Lecture contain</a:t>
            </a:r>
          </a:p>
          <a:p>
            <a:pPr algn="just">
              <a:buFont typeface="Wingdings"/>
              <a:buChar char="Ø"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Different methods of measuring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low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and medium resistance</a:t>
            </a:r>
          </a:p>
        </p:txBody>
      </p:sp>
    </p:spTree>
    <p:extLst>
      <p:ext uri="{BB962C8B-B14F-4D97-AF65-F5344CB8AC3E}">
        <p14:creationId xmlns:p14="http://schemas.microsoft.com/office/powerpoint/2010/main" val="393721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4876800" cy="4571999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Measurement of medium resistance:</a:t>
            </a: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(1)Ammeter-voltmeter method</a:t>
            </a: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(2)Substitution method</a:t>
            </a: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(3)Wheatstone bridge method</a:t>
            </a: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(4)Carey-foster </a:t>
            </a:r>
            <a:r>
              <a:rPr lang="en-US" sz="2000" dirty="0" err="1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slidewire</a:t>
            </a:r>
            <a:r>
              <a:rPr lang="en-US" sz="20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bridge method</a:t>
            </a:r>
          </a:p>
          <a:p>
            <a:pPr marL="0" indent="0" algn="just">
              <a:buNone/>
            </a:pPr>
            <a:endParaRPr lang="en-US" sz="20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Substitution method:</a:t>
            </a:r>
          </a:p>
          <a:p>
            <a:pPr algn="just"/>
            <a:endParaRPr lang="en-US" sz="2000" dirty="0" smtClean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algn="just"/>
            <a:endParaRPr lang="en-US" sz="2000" dirty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algn="just"/>
            <a:endParaRPr lang="en-US" sz="2000" dirty="0" smtClean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334000" y="150916"/>
            <a:ext cx="0" cy="472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7150"/>
            <a:ext cx="2981325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014465"/>
              </p:ext>
            </p:extLst>
          </p:nvPr>
        </p:nvGraphicFramePr>
        <p:xfrm>
          <a:off x="838200" y="3409950"/>
          <a:ext cx="22098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9" name="Equation" r:id="rId4" imgW="2209680" imgH="672840" progId="Equation.DSMT4">
                  <p:embed/>
                </p:oleObj>
              </mc:Choice>
              <mc:Fallback>
                <p:oleObj name="Equation" r:id="rId4" imgW="2209680" imgH="67284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409950"/>
                        <a:ext cx="22098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7498476"/>
              </p:ext>
            </p:extLst>
          </p:nvPr>
        </p:nvGraphicFramePr>
        <p:xfrm>
          <a:off x="838200" y="4400550"/>
          <a:ext cx="6223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0" name="Equation" r:id="rId6" imgW="622080" imgH="241200" progId="Equation.DSMT4">
                  <p:embed/>
                </p:oleObj>
              </mc:Choice>
              <mc:Fallback>
                <p:oleObj name="Equation" r:id="rId6" imgW="622080" imgH="2412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400550"/>
                        <a:ext cx="6223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050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5334000" y="133350"/>
            <a:ext cx="0" cy="472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4876800" cy="4571999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Wheatstone bridge method:</a:t>
            </a:r>
          </a:p>
          <a:p>
            <a:pPr algn="just"/>
            <a:endParaRPr lang="en-US" sz="20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For measurement of resistance of motor windings, transformers, relay coils, and in the telephone companies to locate cable faults accurately </a:t>
            </a:r>
            <a:endParaRPr lang="en-US" sz="20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Under balanced condition:</a:t>
            </a:r>
            <a:endParaRPr lang="en-US" sz="2000" dirty="0" smtClean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97367"/>
            <a:ext cx="2905125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7495547"/>
              </p:ext>
            </p:extLst>
          </p:nvPr>
        </p:nvGraphicFramePr>
        <p:xfrm>
          <a:off x="990600" y="2952750"/>
          <a:ext cx="1600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5" name="Equation" r:id="rId4" imgW="1600200" imgH="330120" progId="Equation.DSMT4">
                  <p:embed/>
                </p:oleObj>
              </mc:Choice>
              <mc:Fallback>
                <p:oleObj name="Equation" r:id="rId4" imgW="1600200" imgH="33012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952750"/>
                        <a:ext cx="16002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809020"/>
              </p:ext>
            </p:extLst>
          </p:nvPr>
        </p:nvGraphicFramePr>
        <p:xfrm>
          <a:off x="787400" y="3409950"/>
          <a:ext cx="20066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6" name="Equation" r:id="rId6" imgW="2006280" imgH="330120" progId="Equation.DSMT4">
                  <p:embed/>
                </p:oleObj>
              </mc:Choice>
              <mc:Fallback>
                <p:oleObj name="Equation" r:id="rId6" imgW="2006280" imgH="33012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400" y="3409950"/>
                        <a:ext cx="20066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8677941"/>
              </p:ext>
            </p:extLst>
          </p:nvPr>
        </p:nvGraphicFramePr>
        <p:xfrm>
          <a:off x="825500" y="3917950"/>
          <a:ext cx="2374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7" name="Equation" r:id="rId8" imgW="2374560" imgH="330120" progId="Equation.DSMT4">
                  <p:embed/>
                </p:oleObj>
              </mc:Choice>
              <mc:Fallback>
                <p:oleObj name="Equation" r:id="rId8" imgW="2374560" imgH="33012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0" y="3917950"/>
                        <a:ext cx="23749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7024412"/>
              </p:ext>
            </p:extLst>
          </p:nvPr>
        </p:nvGraphicFramePr>
        <p:xfrm>
          <a:off x="1485900" y="4438650"/>
          <a:ext cx="7239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8" name="Equation" r:id="rId10" imgW="723600" imgH="660240" progId="Equation.DSMT4">
                  <p:embed/>
                </p:oleObj>
              </mc:Choice>
              <mc:Fallback>
                <p:oleObj name="Equation" r:id="rId10" imgW="723600" imgH="6602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5900" y="4438650"/>
                        <a:ext cx="7239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976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5334000" y="133350"/>
            <a:ext cx="0" cy="472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4876800" cy="4571999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Limitation:</a:t>
            </a:r>
          </a:p>
          <a:p>
            <a:pPr algn="just"/>
            <a:endParaRPr lang="en-US" sz="2000" dirty="0" smtClean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The resistance of lead and contacts become significant while measuring low resistance (up to 5 ohm) and hence leads to error in measurement.  </a:t>
            </a:r>
            <a:endParaRPr lang="en-US" sz="20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The current passing through bridge elements will be very less while measuring high resistance (in m</a:t>
            </a:r>
            <a:r>
              <a:rPr lang="el-GR" sz="2000" dirty="0" smtClean="0">
                <a:solidFill>
                  <a:srgbClr val="00B050"/>
                </a:solidFill>
                <a:latin typeface="Calibri"/>
                <a:cs typeface="Calibri"/>
              </a:rPr>
              <a:t>Ω</a:t>
            </a:r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) and hence very difficult to detect the balanced condition due to sensitivity of galvanometer</a:t>
            </a:r>
            <a:endParaRPr lang="en-US" sz="2000" dirty="0" smtClean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97367"/>
            <a:ext cx="2905125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100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5334000" y="133350"/>
            <a:ext cx="0" cy="472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4876800" cy="4571999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Source of errors:</a:t>
            </a:r>
          </a:p>
          <a:p>
            <a:pPr algn="just"/>
            <a:endParaRPr lang="en-US" sz="2000" dirty="0" smtClean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Limiting error of three known resistor.  </a:t>
            </a:r>
            <a:endParaRPr lang="en-US" sz="20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Insufficient sensitivity of </a:t>
            </a:r>
            <a:r>
              <a:rPr lang="en-US" sz="2000" dirty="0" err="1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nulll</a:t>
            </a:r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detector</a:t>
            </a:r>
          </a:p>
          <a:p>
            <a:pPr algn="just"/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Change in resistor due to heating effect of current through resistor</a:t>
            </a:r>
          </a:p>
          <a:p>
            <a:pPr algn="just"/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Resistance of lead, contacts etc.</a:t>
            </a:r>
          </a:p>
          <a:p>
            <a:pPr algn="just"/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Thermal </a:t>
            </a:r>
            <a:r>
              <a:rPr lang="en-US" sz="2000" dirty="0" err="1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emf</a:t>
            </a:r>
            <a:endParaRPr lang="en-US" sz="2000" dirty="0" smtClean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97367"/>
            <a:ext cx="2905125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825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4876800" cy="4571999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Sensitivity of bridge:</a:t>
            </a:r>
          </a:p>
          <a:p>
            <a:pPr algn="just"/>
            <a:endParaRPr lang="en-US" sz="2000" dirty="0" smtClean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97367"/>
            <a:ext cx="2905125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6577494"/>
              </p:ext>
            </p:extLst>
          </p:nvPr>
        </p:nvGraphicFramePr>
        <p:xfrm>
          <a:off x="381000" y="2025650"/>
          <a:ext cx="52705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Equation" r:id="rId4" imgW="5270400" imgH="774360" progId="Equation.DSMT4">
                  <p:embed/>
                </p:oleObj>
              </mc:Choice>
              <mc:Fallback>
                <p:oleObj name="Equation" r:id="rId4" imgW="5270400" imgH="77436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025650"/>
                        <a:ext cx="52705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117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5334000" y="133350"/>
            <a:ext cx="0" cy="472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4876800" cy="4571999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0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Carey-Foster slide wire bridge:</a:t>
            </a:r>
          </a:p>
          <a:p>
            <a:pPr algn="just"/>
            <a:endParaRPr lang="en-US" sz="2000" dirty="0" smtClean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Specifically suited for two nearly equal resistance</a:t>
            </a:r>
            <a:endParaRPr lang="en-US" sz="20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just"/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Slide wire of length l and having resistance </a:t>
            </a:r>
            <a:r>
              <a:rPr lang="en-US" sz="2000" dirty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of </a:t>
            </a:r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 </a:t>
            </a:r>
            <a:r>
              <a:rPr lang="el-GR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Ω</a:t>
            </a:r>
            <a:r>
              <a:rPr lang="en-US" sz="2000" dirty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/unit length is connected between R &amp; </a:t>
            </a:r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</a:t>
            </a:r>
          </a:p>
          <a:p>
            <a:pPr algn="just"/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Steps:</a:t>
            </a:r>
          </a:p>
          <a:p>
            <a:pPr algn="just"/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1) P &amp; Q are adjust such that P/Q is nearly equal to R/S</a:t>
            </a:r>
          </a:p>
          <a:p>
            <a:pPr algn="just"/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2) Varies position of d on slide wire to get balance</a:t>
            </a: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Let balance is obtained at l</a:t>
            </a:r>
            <a:r>
              <a:rPr lang="en-US" sz="2000" baseline="-25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length from left</a:t>
            </a:r>
            <a:endParaRPr lang="en-US" sz="20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48167"/>
            <a:ext cx="3124200" cy="3566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7" descr="E:\RNGPIT\PPT\carey-foster-bridge-500x5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075" y="2843212"/>
            <a:ext cx="2889250" cy="216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7024412"/>
              </p:ext>
            </p:extLst>
          </p:nvPr>
        </p:nvGraphicFramePr>
        <p:xfrm>
          <a:off x="1485900" y="4438650"/>
          <a:ext cx="7239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3" name="Equation" r:id="rId5" imgW="723600" imgH="660240" progId="Equation.DSMT4">
                  <p:embed/>
                </p:oleObj>
              </mc:Choice>
              <mc:Fallback>
                <p:oleObj name="Equation" r:id="rId5" imgW="723600" imgH="6602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5900" y="4438650"/>
                        <a:ext cx="7239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85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5334000" y="133350"/>
            <a:ext cx="0" cy="472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4876800" cy="4571999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Carey-Foster slide wire bridge:</a:t>
            </a: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Let balance is obtained at l</a:t>
            </a:r>
            <a:r>
              <a:rPr lang="en-US" sz="2000" baseline="-25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length from left</a:t>
            </a:r>
          </a:p>
          <a:p>
            <a:pPr marL="0" indent="0" algn="just">
              <a:buNone/>
            </a:pPr>
            <a:endParaRPr lang="en-US" sz="20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 algn="just">
              <a:buNone/>
            </a:pPr>
            <a:endParaRPr lang="en-US" sz="2000" dirty="0" smtClean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Now interchange the position of R and S and obtain the balance and let balance is obtain at l</a:t>
            </a:r>
            <a:r>
              <a:rPr lang="en-US" sz="2000" baseline="-25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  <a:endParaRPr lang="en-US" sz="2000" baseline="-250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48167"/>
            <a:ext cx="3124200" cy="3566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193902"/>
              </p:ext>
            </p:extLst>
          </p:nvPr>
        </p:nvGraphicFramePr>
        <p:xfrm>
          <a:off x="1009650" y="1517650"/>
          <a:ext cx="16764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1" name="Equation" r:id="rId4" imgW="1676160" imgH="672840" progId="Equation.DSMT4">
                  <p:embed/>
                </p:oleObj>
              </mc:Choice>
              <mc:Fallback>
                <p:oleObj name="Equation" r:id="rId4" imgW="1676160" imgH="6728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9650" y="1517650"/>
                        <a:ext cx="16764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1108962"/>
              </p:ext>
            </p:extLst>
          </p:nvPr>
        </p:nvGraphicFramePr>
        <p:xfrm>
          <a:off x="1136650" y="3803650"/>
          <a:ext cx="17272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name="Equation" r:id="rId6" imgW="1726920" imgH="672840" progId="Equation.DSMT4">
                  <p:embed/>
                </p:oleObj>
              </mc:Choice>
              <mc:Fallback>
                <p:oleObj name="Equation" r:id="rId6" imgW="1726920" imgH="6728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6650" y="3803650"/>
                        <a:ext cx="17272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5676299"/>
              </p:ext>
            </p:extLst>
          </p:nvPr>
        </p:nvGraphicFramePr>
        <p:xfrm>
          <a:off x="6019800" y="4108450"/>
          <a:ext cx="26670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Equation" r:id="rId8" imgW="2666880" imgH="672840" progId="Equation.DSMT4">
                  <p:embed/>
                </p:oleObj>
              </mc:Choice>
              <mc:Fallback>
                <p:oleObj name="Equation" r:id="rId8" imgW="2666880" imgH="67284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4108450"/>
                        <a:ext cx="26670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770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0" y="133350"/>
            <a:ext cx="0" cy="472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7156739"/>
              </p:ext>
            </p:extLst>
          </p:nvPr>
        </p:nvGraphicFramePr>
        <p:xfrm>
          <a:off x="762000" y="361950"/>
          <a:ext cx="26670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7" name="Equation" r:id="rId3" imgW="2666880" imgH="672840" progId="Equation.DSMT4">
                  <p:embed/>
                </p:oleObj>
              </mc:Choice>
              <mc:Fallback>
                <p:oleObj name="Equation" r:id="rId3" imgW="2666880" imgH="6728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61950"/>
                        <a:ext cx="26670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1995664"/>
              </p:ext>
            </p:extLst>
          </p:nvPr>
        </p:nvGraphicFramePr>
        <p:xfrm>
          <a:off x="533400" y="1365250"/>
          <a:ext cx="32766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8" name="Equation" r:id="rId5" imgW="3276360" imgH="672840" progId="Equation.DSMT4">
                  <p:embed/>
                </p:oleObj>
              </mc:Choice>
              <mc:Fallback>
                <p:oleObj name="Equation" r:id="rId5" imgW="3276360" imgH="6728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365250"/>
                        <a:ext cx="32766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3867263"/>
              </p:ext>
            </p:extLst>
          </p:nvPr>
        </p:nvGraphicFramePr>
        <p:xfrm>
          <a:off x="190500" y="2279650"/>
          <a:ext cx="42672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9" name="Equation" r:id="rId7" imgW="4267080" imgH="672840" progId="Equation.DSMT4">
                  <p:embed/>
                </p:oleObj>
              </mc:Choice>
              <mc:Fallback>
                <p:oleObj name="Equation" r:id="rId7" imgW="4267080" imgH="6728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" y="2279650"/>
                        <a:ext cx="42672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8884553"/>
              </p:ext>
            </p:extLst>
          </p:nvPr>
        </p:nvGraphicFramePr>
        <p:xfrm>
          <a:off x="1187450" y="3441700"/>
          <a:ext cx="25781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0" name="Equation" r:id="rId9" imgW="2577960" imgH="330120" progId="Equation.DSMT4">
                  <p:embed/>
                </p:oleObj>
              </mc:Choice>
              <mc:Fallback>
                <p:oleObj name="Equation" r:id="rId9" imgW="2577960" imgH="33012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441700"/>
                        <a:ext cx="25781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315671"/>
              </p:ext>
            </p:extLst>
          </p:nvPr>
        </p:nvGraphicFramePr>
        <p:xfrm>
          <a:off x="1600200" y="4146550"/>
          <a:ext cx="16637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1" name="Equation" r:id="rId11" imgW="1663560" imgH="330120" progId="Equation.DSMT4">
                  <p:embed/>
                </p:oleObj>
              </mc:Choice>
              <mc:Fallback>
                <p:oleObj name="Equation" r:id="rId11" imgW="1663560" imgH="33012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146550"/>
                        <a:ext cx="16637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572000" y="285750"/>
            <a:ext cx="4419600" cy="4571999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To eliminate the value of r S is shunted by known resistance such that the resultant resistance is S’ and then determine the difference in length and described above</a:t>
            </a:r>
          </a:p>
          <a:p>
            <a:pPr algn="just"/>
            <a:endParaRPr lang="en-US" sz="20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250732"/>
              </p:ext>
            </p:extLst>
          </p:nvPr>
        </p:nvGraphicFramePr>
        <p:xfrm>
          <a:off x="5676900" y="2266950"/>
          <a:ext cx="17907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2" name="Equation" r:id="rId13" imgW="1790640" imgH="355320" progId="Equation.DSMT4">
                  <p:embed/>
                </p:oleObj>
              </mc:Choice>
              <mc:Fallback>
                <p:oleObj name="Equation" r:id="rId13" imgW="1790640" imgH="35532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6900" y="2266950"/>
                        <a:ext cx="17907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5183897"/>
              </p:ext>
            </p:extLst>
          </p:nvPr>
        </p:nvGraphicFramePr>
        <p:xfrm>
          <a:off x="5600700" y="2743200"/>
          <a:ext cx="18669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3" name="Equation" r:id="rId15" imgW="1866600" imgH="672840" progId="Equation.DSMT4">
                  <p:embed/>
                </p:oleObj>
              </mc:Choice>
              <mc:Fallback>
                <p:oleObj name="Equation" r:id="rId15" imgW="1866600" imgH="6728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0700" y="2743200"/>
                        <a:ext cx="18669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7112876"/>
              </p:ext>
            </p:extLst>
          </p:nvPr>
        </p:nvGraphicFramePr>
        <p:xfrm>
          <a:off x="4660900" y="3562350"/>
          <a:ext cx="44069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4" name="Equation" r:id="rId17" imgW="4406760" imgH="355320" progId="Equation.DSMT4">
                  <p:embed/>
                </p:oleObj>
              </mc:Choice>
              <mc:Fallback>
                <p:oleObj name="Equation" r:id="rId17" imgW="4406760" imgH="35532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0900" y="3562350"/>
                        <a:ext cx="44069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6689057"/>
              </p:ext>
            </p:extLst>
          </p:nvPr>
        </p:nvGraphicFramePr>
        <p:xfrm>
          <a:off x="5346700" y="4222750"/>
          <a:ext cx="25781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5" name="Equation" r:id="rId19" imgW="2577960" imgH="711000" progId="Equation.DSMT4">
                  <p:embed/>
                </p:oleObj>
              </mc:Choice>
              <mc:Fallback>
                <p:oleObj name="Equation" r:id="rId19" imgW="2577960" imgH="7110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6700" y="4222750"/>
                        <a:ext cx="25781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100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5257800" y="133350"/>
            <a:ext cx="0" cy="472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5750"/>
            <a:ext cx="4876800" cy="4571999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0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Example:</a:t>
            </a:r>
          </a:p>
          <a:p>
            <a:pPr algn="just"/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 the measurement of resistance, R, by the Ammeter-voltmeter method, connections as shown in the figure are used. The resistance of Ammeter is 0.01</a:t>
            </a:r>
            <a:r>
              <a:rPr lang="el-GR" sz="2000" dirty="0" smtClean="0">
                <a:solidFill>
                  <a:srgbClr val="00B050"/>
                </a:solidFill>
                <a:latin typeface="Calibri"/>
                <a:cs typeface="Calibri"/>
              </a:rPr>
              <a:t>Ω</a:t>
            </a:r>
            <a:r>
              <a:rPr lang="en-US" sz="2000" dirty="0" smtClean="0">
                <a:solidFill>
                  <a:srgbClr val="00B050"/>
                </a:solidFill>
                <a:latin typeface="Calibri"/>
                <a:cs typeface="Calibri"/>
              </a:rPr>
              <a:t> and that of voltmeter 2000</a:t>
            </a:r>
            <a:r>
              <a:rPr lang="el-GR" sz="2000" dirty="0" smtClean="0">
                <a:solidFill>
                  <a:srgbClr val="00B050"/>
                </a:solidFill>
                <a:cs typeface="Calibri"/>
              </a:rPr>
              <a:t>Ω</a:t>
            </a:r>
            <a:r>
              <a:rPr lang="en-US" sz="2000" dirty="0" smtClean="0">
                <a:solidFill>
                  <a:srgbClr val="00B050"/>
                </a:solidFill>
                <a:cs typeface="Calibri"/>
              </a:rPr>
              <a:t>. </a:t>
            </a:r>
            <a:r>
              <a:rPr lang="en-US" sz="2000" dirty="0" smtClean="0">
                <a:solidFill>
                  <a:srgbClr val="00B05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 case of (b) current measured is 2A and the voltage is 180V. Find the percentage error in calculating resistance R as a quotient of the reading and the true value of R. Also find the reading of voltmeter in case of (a) if the current indicated by the ammeter is 2A.</a:t>
            </a:r>
            <a:endParaRPr lang="en-US" sz="2000" dirty="0">
              <a:solidFill>
                <a:srgbClr val="00B05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0070C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850" y="285750"/>
            <a:ext cx="2827106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634" y="2486025"/>
            <a:ext cx="2949432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215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5334000" y="133350"/>
            <a:ext cx="0" cy="472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31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60106" y="2110085"/>
            <a:ext cx="1423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End 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587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19100" y="2085045"/>
            <a:ext cx="8305800" cy="791505"/>
            <a:chOff x="0" y="158611"/>
            <a:chExt cx="8305800" cy="79150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7" name="Rounded Rectangle 6"/>
            <p:cNvSpPr/>
            <p:nvPr/>
          </p:nvSpPr>
          <p:spPr>
            <a:xfrm>
              <a:off x="0" y="158611"/>
              <a:ext cx="8305800" cy="791505"/>
            </a:xfrm>
            <a:prstGeom prst="roundRect">
              <a:avLst/>
            </a:prstGeom>
            <a:grp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38638" y="206382"/>
              <a:ext cx="8228524" cy="714229"/>
            </a:xfrm>
            <a:prstGeom prst="rect">
              <a:avLst/>
            </a:prstGeom>
            <a:grp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pPr lvl="0" algn="ctr" defTabSz="14668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300" kern="1200" dirty="0" smtClean="0"/>
                <a:t>THANK YOU</a:t>
              </a:r>
              <a:endParaRPr lang="en-US" sz="33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8508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3668</TotalTime>
  <Words>478</Words>
  <Application>Microsoft Office PowerPoint</Application>
  <PresentationFormat>On-screen Show (16:9)</PresentationFormat>
  <Paragraphs>62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Equation</vt:lpstr>
      <vt:lpstr>R.N.G.P.I.T, Bardoli  Electrical Engineering Department</vt:lpstr>
      <vt:lpstr>Prepared By:</vt:lpstr>
      <vt:lpstr>CH: Resistance Measurements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Classification of AC Machine</dc:title>
  <dc:creator>DELL</dc:creator>
  <cp:lastModifiedBy>DELL</cp:lastModifiedBy>
  <cp:revision>224</cp:revision>
  <dcterms:created xsi:type="dcterms:W3CDTF">2006-08-16T00:00:00Z</dcterms:created>
  <dcterms:modified xsi:type="dcterms:W3CDTF">2021-05-07T07:03:34Z</dcterms:modified>
</cp:coreProperties>
</file>