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2"/>
  </p:notesMasterIdLst>
  <p:sldIdLst>
    <p:sldId id="291" r:id="rId3"/>
    <p:sldId id="292" r:id="rId4"/>
    <p:sldId id="323" r:id="rId5"/>
    <p:sldId id="341" r:id="rId6"/>
    <p:sldId id="334" r:id="rId7"/>
    <p:sldId id="335" r:id="rId8"/>
    <p:sldId id="336" r:id="rId9"/>
    <p:sldId id="337" r:id="rId10"/>
    <p:sldId id="338" r:id="rId11"/>
    <p:sldId id="326" r:id="rId12"/>
    <p:sldId id="339" r:id="rId13"/>
    <p:sldId id="328" r:id="rId14"/>
    <p:sldId id="333" r:id="rId15"/>
    <p:sldId id="342" r:id="rId16"/>
    <p:sldId id="343" r:id="rId17"/>
    <p:sldId id="346" r:id="rId18"/>
    <p:sldId id="345" r:id="rId19"/>
    <p:sldId id="350" r:id="rId20"/>
    <p:sldId id="348" r:id="rId21"/>
    <p:sldId id="353" r:id="rId22"/>
    <p:sldId id="351" r:id="rId23"/>
    <p:sldId id="352" r:id="rId24"/>
    <p:sldId id="354" r:id="rId25"/>
    <p:sldId id="355" r:id="rId26"/>
    <p:sldId id="356" r:id="rId27"/>
    <p:sldId id="357" r:id="rId28"/>
    <p:sldId id="358" r:id="rId29"/>
    <p:sldId id="340" r:id="rId30"/>
    <p:sldId id="290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DE0"/>
    <a:srgbClr val="4521C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152" y="-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B4127-FCA9-47B5-961E-CA95E59B7FD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A5635-439D-4F9B-A6F3-29F229C81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3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68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423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54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952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15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825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1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05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708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06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8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14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image" Target="../media/image17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6.png"/><Relationship Id="rId4" Type="http://schemas.openxmlformats.org/officeDocument/2006/relationships/image" Target="../media/image11.wmf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Subject: Electrical Machine-I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This Lecture contains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buFont typeface="Wingdings"/>
              <a:buChar char="Ø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Three-phase Transformer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buFont typeface="Wingdings"/>
              <a:buChar char="Ø"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buFont typeface="Wingdings"/>
              <a:buChar char="Ø"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6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t="37500" r="14495" b="18489"/>
          <a:stretch/>
        </p:blipFill>
        <p:spPr bwMode="auto">
          <a:xfrm>
            <a:off x="381000" y="1638300"/>
            <a:ext cx="84010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76200" y="209550"/>
            <a:ext cx="8991600" cy="914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Syllabus.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5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Transformer:</a:t>
            </a:r>
          </a:p>
          <a:p>
            <a:pPr algn="just"/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three phase transformer are used throughout in industry to change values of three-phase voltage and current. Three phase power is the most common way in which power is produced. </a:t>
            </a:r>
          </a:p>
          <a:p>
            <a:pPr algn="just"/>
            <a:r>
              <a:rPr lang="en-US" sz="2000" dirty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basic working principle remain same as that of single phase transformer. 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170302"/>
            <a:ext cx="2895600" cy="17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90750"/>
            <a:ext cx="3402012" cy="215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10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45720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 compared to a bank of three single phase transformer, the single unit of three-phase transformer occupies less floor space, weight reduction, cost reduction of about 15% and only one unit to be handled.  </a:t>
            </a:r>
            <a:endParaRPr lang="en-US" sz="18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center lag formed, carries the flux produced by the three phase current 120</a:t>
            </a:r>
            <a:r>
              <a:rPr lang="en-US" sz="1800" baseline="30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apart, hence the sum of three fluxes is also zero. Hence It will make no difference if the common leg is removed.</a:t>
            </a: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8768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2720" r="3904" b="21985"/>
          <a:stretch/>
        </p:blipFill>
        <p:spPr bwMode="auto">
          <a:xfrm>
            <a:off x="5867400" y="-247650"/>
            <a:ext cx="2489200" cy="2644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016296" y="2533650"/>
            <a:ext cx="3977814" cy="1971182"/>
            <a:chOff x="5016296" y="2533650"/>
            <a:chExt cx="3977814" cy="1971182"/>
          </a:xfrm>
        </p:grpSpPr>
        <p:pic>
          <p:nvPicPr>
            <p:cNvPr id="4098" name="Picture 2" descr="Pin on Three Phase Transformer Manufacturers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46" b="11071"/>
            <a:stretch/>
          </p:blipFill>
          <p:spPr bwMode="auto">
            <a:xfrm>
              <a:off x="5016296" y="2724150"/>
              <a:ext cx="3977814" cy="1780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5016296" y="2533650"/>
              <a:ext cx="546304" cy="495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60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0347"/>
            <a:ext cx="5181600" cy="2195803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HV Side capital letter: D Y Z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LV Side small letter: d y z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Territory winding: y3 d3 z3 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124700" y="775216"/>
            <a:ext cx="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124700" y="133350"/>
            <a:ext cx="1714500" cy="533400"/>
            <a:chOff x="7124700" y="133350"/>
            <a:chExt cx="17145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HV Line </a:t>
              </a:r>
              <a:r>
                <a:rPr lang="en-US" sz="1200" dirty="0" err="1" smtClean="0"/>
                <a:t>phasor</a:t>
              </a:r>
              <a:r>
                <a:rPr lang="en-US" sz="1200" dirty="0" smtClean="0"/>
                <a:t> (minutes)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1247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143750" y="1195590"/>
            <a:ext cx="1866900" cy="1440597"/>
            <a:chOff x="6972300" y="-1302782"/>
            <a:chExt cx="1866900" cy="1440597"/>
          </a:xfrm>
        </p:grpSpPr>
        <p:sp>
          <p:nvSpPr>
            <p:cNvPr id="21" name="TextBox 20"/>
            <p:cNvSpPr txBox="1"/>
            <p:nvPr/>
          </p:nvSpPr>
          <p:spPr>
            <a:xfrm>
              <a:off x="7543800" y="-323850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</a:t>
              </a:r>
              <a:r>
                <a:rPr lang="en-US" sz="1200" dirty="0" smtClean="0"/>
                <a:t>V Line </a:t>
              </a:r>
              <a:r>
                <a:rPr lang="en-US" sz="1200" dirty="0" err="1" smtClean="0"/>
                <a:t>phasor</a:t>
              </a:r>
              <a:r>
                <a:rPr lang="en-US" sz="1200" dirty="0" smtClean="0"/>
                <a:t> (hours)</a:t>
              </a:r>
              <a:endParaRPr lang="en-US" sz="1200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 flipV="1">
              <a:off x="6972300" y="-1302782"/>
              <a:ext cx="1066800" cy="8334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391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1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Yy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Dd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Dz</a:t>
            </a: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124700" y="775216"/>
            <a:ext cx="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12 o clock (0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17" y="1885950"/>
            <a:ext cx="4925483" cy="217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46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2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Yy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Dd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Dz</a:t>
            </a: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124700" y="1396484"/>
            <a:ext cx="0" cy="641866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6 o clock (180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78314"/>
            <a:ext cx="4800600" cy="211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78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3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Dy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Yz</a:t>
            </a: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124700" y="775216"/>
            <a:ext cx="34290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 o clock (-30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978672"/>
            <a:ext cx="5114925" cy="211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86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4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Dy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Yz</a:t>
            </a: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05600" y="775216"/>
            <a:ext cx="41910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11 o clock (30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057400"/>
            <a:ext cx="4800600" cy="205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530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1 YY0 or YY12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370943"/>
              </p:ext>
            </p:extLst>
          </p:nvPr>
        </p:nvGraphicFramePr>
        <p:xfrm>
          <a:off x="3200400" y="209550"/>
          <a:ext cx="4470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3" imgW="4470120" imgH="609480" progId="Equation.DSMT4">
                  <p:embed/>
                </p:oleObj>
              </mc:Choice>
              <mc:Fallback>
                <p:oleObj name="Equation" r:id="rId3" imgW="447012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0400" y="209550"/>
                        <a:ext cx="44704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366219"/>
              </p:ext>
            </p:extLst>
          </p:nvPr>
        </p:nvGraphicFramePr>
        <p:xfrm>
          <a:off x="3238500" y="819150"/>
          <a:ext cx="4343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Equation" r:id="rId5" imgW="4343400" imgH="609480" progId="Equation.DSMT4">
                  <p:embed/>
                </p:oleObj>
              </mc:Choice>
              <mc:Fallback>
                <p:oleObj name="Equation" r:id="rId5" imgW="4343400" imgH="609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819150"/>
                        <a:ext cx="4343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04800" y="1809750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4998719" y="1733550"/>
            <a:ext cx="716281" cy="502919"/>
            <a:chOff x="4953000" y="1733550"/>
            <a:chExt cx="716281" cy="502919"/>
          </a:xfrm>
        </p:grpSpPr>
        <p:sp>
          <p:nvSpPr>
            <p:cNvPr id="9" name="Oval 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5000" y="3333750"/>
            <a:ext cx="685800" cy="502919"/>
            <a:chOff x="4876800" y="1733550"/>
            <a:chExt cx="685800" cy="502919"/>
          </a:xfrm>
        </p:grpSpPr>
        <p:sp>
          <p:nvSpPr>
            <p:cNvPr id="26" name="Oval 2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10000" y="3333750"/>
            <a:ext cx="685800" cy="502919"/>
            <a:chOff x="4495800" y="1733550"/>
            <a:chExt cx="685800" cy="502919"/>
          </a:xfrm>
        </p:grpSpPr>
        <p:sp>
          <p:nvSpPr>
            <p:cNvPr id="29" name="Oval 2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495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flipV="1">
            <a:off x="5029200" y="2246948"/>
            <a:ext cx="0" cy="93440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029200" y="3181350"/>
            <a:ext cx="762000" cy="609600"/>
          </a:xfrm>
          <a:prstGeom prst="straightConnector1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29" idx="0"/>
          </p:cNvCxnSpPr>
          <p:nvPr/>
        </p:nvCxnSpPr>
        <p:spPr>
          <a:xfrm flipH="1">
            <a:off x="4290060" y="3181350"/>
            <a:ext cx="739141" cy="609600"/>
          </a:xfrm>
          <a:prstGeom prst="straightConnector1">
            <a:avLst/>
          </a:prstGeom>
          <a:ln w="19050">
            <a:solidFill>
              <a:srgbClr val="2E5DE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4572000" y="2812018"/>
            <a:ext cx="1066800" cy="738664"/>
            <a:chOff x="4572000" y="2812018"/>
            <a:chExt cx="1066800" cy="738664"/>
          </a:xfrm>
        </p:grpSpPr>
        <p:sp>
          <p:nvSpPr>
            <p:cNvPr id="45" name="TextBox 44"/>
            <p:cNvSpPr txBox="1"/>
            <p:nvPr/>
          </p:nvSpPr>
          <p:spPr>
            <a:xfrm>
              <a:off x="4953000" y="2812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768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72000" y="28882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360919" y="1733550"/>
            <a:ext cx="716281" cy="502919"/>
            <a:chOff x="4953000" y="1733550"/>
            <a:chExt cx="716281" cy="502919"/>
          </a:xfrm>
        </p:grpSpPr>
        <p:sp>
          <p:nvSpPr>
            <p:cNvPr id="63" name="Oval 62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77200" y="3333750"/>
            <a:ext cx="685800" cy="502919"/>
            <a:chOff x="4876800" y="1733550"/>
            <a:chExt cx="685800" cy="502919"/>
          </a:xfrm>
        </p:grpSpPr>
        <p:sp>
          <p:nvSpPr>
            <p:cNvPr id="66" name="Oval 6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324600" y="3421618"/>
            <a:ext cx="685800" cy="415051"/>
            <a:chOff x="4648200" y="1821418"/>
            <a:chExt cx="685800" cy="415051"/>
          </a:xfrm>
        </p:grpSpPr>
        <p:sp>
          <p:nvSpPr>
            <p:cNvPr id="69" name="Oval 6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648200" y="1821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71" name="Straight Arrow Connector 70"/>
          <p:cNvCxnSpPr/>
          <p:nvPr/>
        </p:nvCxnSpPr>
        <p:spPr>
          <a:xfrm flipV="1">
            <a:off x="7391400" y="2246948"/>
            <a:ext cx="0" cy="93440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391400" y="3181350"/>
            <a:ext cx="762000" cy="609600"/>
          </a:xfrm>
          <a:prstGeom prst="straightConnector1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69" idx="0"/>
          </p:cNvCxnSpPr>
          <p:nvPr/>
        </p:nvCxnSpPr>
        <p:spPr>
          <a:xfrm flipH="1">
            <a:off x="6652260" y="3181350"/>
            <a:ext cx="739141" cy="609600"/>
          </a:xfrm>
          <a:prstGeom prst="straightConnector1">
            <a:avLst/>
          </a:prstGeom>
          <a:ln w="19050">
            <a:solidFill>
              <a:srgbClr val="2E5DE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6934200" y="2812018"/>
            <a:ext cx="1066800" cy="738664"/>
            <a:chOff x="4572000" y="2812018"/>
            <a:chExt cx="1066800" cy="738664"/>
          </a:xfrm>
        </p:grpSpPr>
        <p:sp>
          <p:nvSpPr>
            <p:cNvPr id="75" name="TextBox 74"/>
            <p:cNvSpPr txBox="1"/>
            <p:nvPr/>
          </p:nvSpPr>
          <p:spPr>
            <a:xfrm>
              <a:off x="4953000" y="2812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8768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572000" y="28882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429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1 YY6 or YY180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152400" y="819150"/>
            <a:ext cx="3352800" cy="1676400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4998719" y="1733550"/>
            <a:ext cx="716281" cy="502919"/>
            <a:chOff x="4953000" y="1733550"/>
            <a:chExt cx="716281" cy="502919"/>
          </a:xfrm>
        </p:grpSpPr>
        <p:sp>
          <p:nvSpPr>
            <p:cNvPr id="9" name="Oval 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5000" y="3333750"/>
            <a:ext cx="685800" cy="502919"/>
            <a:chOff x="4876800" y="1733550"/>
            <a:chExt cx="685800" cy="502919"/>
          </a:xfrm>
        </p:grpSpPr>
        <p:sp>
          <p:nvSpPr>
            <p:cNvPr id="26" name="Oval 2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10000" y="3333750"/>
            <a:ext cx="685800" cy="502919"/>
            <a:chOff x="4495800" y="1733550"/>
            <a:chExt cx="685800" cy="502919"/>
          </a:xfrm>
        </p:grpSpPr>
        <p:sp>
          <p:nvSpPr>
            <p:cNvPr id="29" name="Oval 2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495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flipV="1">
            <a:off x="5029200" y="2246948"/>
            <a:ext cx="0" cy="93440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029200" y="3181350"/>
            <a:ext cx="762000" cy="609600"/>
          </a:xfrm>
          <a:prstGeom prst="straightConnector1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29" idx="0"/>
          </p:cNvCxnSpPr>
          <p:nvPr/>
        </p:nvCxnSpPr>
        <p:spPr>
          <a:xfrm flipH="1">
            <a:off x="4290060" y="3181350"/>
            <a:ext cx="739141" cy="609600"/>
          </a:xfrm>
          <a:prstGeom prst="straightConnector1">
            <a:avLst/>
          </a:prstGeom>
          <a:ln w="19050">
            <a:solidFill>
              <a:srgbClr val="2E5DE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4572000" y="2812018"/>
            <a:ext cx="1066800" cy="738664"/>
            <a:chOff x="4572000" y="2812018"/>
            <a:chExt cx="1066800" cy="738664"/>
          </a:xfrm>
        </p:grpSpPr>
        <p:sp>
          <p:nvSpPr>
            <p:cNvPr id="45" name="TextBox 44"/>
            <p:cNvSpPr txBox="1"/>
            <p:nvPr/>
          </p:nvSpPr>
          <p:spPr>
            <a:xfrm>
              <a:off x="4953000" y="2812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768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72000" y="28882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284719" y="3735337"/>
            <a:ext cx="716281" cy="284213"/>
            <a:chOff x="4953000" y="3834574"/>
            <a:chExt cx="716281" cy="369332"/>
          </a:xfrm>
        </p:grpSpPr>
        <p:sp>
          <p:nvSpPr>
            <p:cNvPr id="63" name="Oval 62"/>
            <p:cNvSpPr/>
            <p:nvPr/>
          </p:nvSpPr>
          <p:spPr>
            <a:xfrm>
              <a:off x="4953000" y="40195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983481" y="3834574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400800" y="1885950"/>
            <a:ext cx="685800" cy="457200"/>
            <a:chOff x="3276600" y="438150"/>
            <a:chExt cx="685800" cy="457200"/>
          </a:xfrm>
        </p:grpSpPr>
        <p:sp>
          <p:nvSpPr>
            <p:cNvPr id="66" name="Oval 65"/>
            <p:cNvSpPr/>
            <p:nvPr/>
          </p:nvSpPr>
          <p:spPr>
            <a:xfrm>
              <a:off x="3307081" y="849631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276600" y="438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848600" y="1885950"/>
            <a:ext cx="685800" cy="426719"/>
            <a:chOff x="6248400" y="438150"/>
            <a:chExt cx="685800" cy="426719"/>
          </a:xfrm>
        </p:grpSpPr>
        <p:sp>
          <p:nvSpPr>
            <p:cNvPr id="69" name="Oval 68"/>
            <p:cNvSpPr/>
            <p:nvPr/>
          </p:nvSpPr>
          <p:spPr>
            <a:xfrm>
              <a:off x="6553200" y="8191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248400" y="438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cxnSp>
        <p:nvCxnSpPr>
          <p:cNvPr id="71" name="Straight Arrow Connector 70"/>
          <p:cNvCxnSpPr/>
          <p:nvPr/>
        </p:nvCxnSpPr>
        <p:spPr>
          <a:xfrm>
            <a:off x="7315200" y="3028950"/>
            <a:ext cx="15238" cy="838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 flipV="1">
            <a:off x="6477000" y="2343150"/>
            <a:ext cx="838200" cy="685800"/>
          </a:xfrm>
          <a:prstGeom prst="straightConnector1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7315202" y="2343150"/>
            <a:ext cx="838198" cy="685800"/>
          </a:xfrm>
          <a:prstGeom prst="straightConnector1">
            <a:avLst/>
          </a:prstGeom>
          <a:ln w="19050">
            <a:solidFill>
              <a:srgbClr val="2E5DE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7010400" y="2571750"/>
            <a:ext cx="1066800" cy="762000"/>
            <a:chOff x="4724400" y="2724150"/>
            <a:chExt cx="1066800" cy="762000"/>
          </a:xfrm>
        </p:grpSpPr>
        <p:sp>
          <p:nvSpPr>
            <p:cNvPr id="75" name="TextBox 74"/>
            <p:cNvSpPr txBox="1"/>
            <p:nvPr/>
          </p:nvSpPr>
          <p:spPr>
            <a:xfrm>
              <a:off x="5105400" y="3116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24400" y="30406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907281" y="2724150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06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Features in YY connection </a:t>
            </a:r>
            <a:endParaRPr lang="en-US" sz="18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Reduction of phase voltage and hence Insulation requirement reduce.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Phase current is higher and hence cross section area is more.</a:t>
            </a: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Use of this connection in High voltage small current transformer</a:t>
            </a: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85750"/>
            <a:ext cx="306705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55860"/>
              </p:ext>
            </p:extLst>
          </p:nvPr>
        </p:nvGraphicFramePr>
        <p:xfrm>
          <a:off x="1600200" y="3028950"/>
          <a:ext cx="850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tion" r:id="rId4" imgW="850680" imgH="622080" progId="Equation.DSMT4">
                  <p:embed/>
                </p:oleObj>
              </mc:Choice>
              <mc:Fallback>
                <p:oleObj name="Equation" r:id="rId4" imgW="850680" imgH="6220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028950"/>
                        <a:ext cx="8509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664252"/>
              </p:ext>
            </p:extLst>
          </p:nvPr>
        </p:nvGraphicFramePr>
        <p:xfrm>
          <a:off x="1085850" y="3746500"/>
          <a:ext cx="187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Equation" r:id="rId6" imgW="1879560" imgH="685800" progId="Equation.DSMT4">
                  <p:embed/>
                </p:oleObj>
              </mc:Choice>
              <mc:Fallback>
                <p:oleObj name="Equation" r:id="rId6" imgW="1879560" imgH="685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3746500"/>
                        <a:ext cx="187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149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8153400" cy="4571999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Disadvantages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 the transformer connection does not provide any closed path for 3</a:t>
            </a:r>
            <a:r>
              <a:rPr lang="en-US" sz="1800" baseline="30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rd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harmonic component of current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emf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is sinusoidal only when 3 limbed core type transformer is used.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Problem of floating point neutral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It cannot supply unbalanced loads when not used with 3 limbed core type transformer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Source can supply only positive components </a:t>
            </a: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Remedies</a:t>
            </a: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Grounding primary and secondary neutrals along with source and load neutrals so that there is a closed path for 3</a:t>
            </a:r>
            <a:r>
              <a:rPr lang="en-US" sz="1800" baseline="30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rd</a:t>
            </a:r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harmonic and zero sequence components.</a:t>
            </a:r>
          </a:p>
          <a:p>
            <a:pPr algn="just"/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Using delta connection territory winding :</a:t>
            </a:r>
          </a:p>
          <a:p>
            <a:pPr algn="just"/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Makes the </a:t>
            </a:r>
            <a:r>
              <a:rPr lang="en-US" sz="1800" dirty="0" err="1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emf</a:t>
            </a:r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more sinusoidal</a:t>
            </a:r>
          </a:p>
          <a:p>
            <a:pPr algn="just"/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Stabilizes neutral point of YY transformer</a:t>
            </a:r>
          </a:p>
          <a:p>
            <a:pPr algn="just"/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Helps YY transformer to supply unbalance load effectively</a:t>
            </a:r>
          </a:p>
          <a:p>
            <a:pPr algn="just"/>
            <a:r>
              <a:rPr lang="en-US" sz="18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32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1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Dd0</a:t>
            </a:r>
            <a:r>
              <a:rPr lang="en-US" sz="1800" dirty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or </a:t>
            </a:r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Dd12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124700" y="666750"/>
            <a:ext cx="0" cy="729734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12 o clock (0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17" y="1885950"/>
            <a:ext cx="4925483" cy="217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29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1 Dd0 or Dd12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" y="666750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788919" y="2647950"/>
            <a:ext cx="716281" cy="502919"/>
            <a:chOff x="4953000" y="1733550"/>
            <a:chExt cx="716281" cy="502919"/>
          </a:xfrm>
        </p:grpSpPr>
        <p:sp>
          <p:nvSpPr>
            <p:cNvPr id="9" name="Oval 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81400" y="4640818"/>
            <a:ext cx="838200" cy="369332"/>
            <a:chOff x="4953000" y="2126218"/>
            <a:chExt cx="838200" cy="369332"/>
          </a:xfrm>
        </p:grpSpPr>
        <p:sp>
          <p:nvSpPr>
            <p:cNvPr id="26" name="Oval 2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5400" y="21262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447800" y="4171950"/>
            <a:ext cx="685800" cy="502919"/>
            <a:chOff x="4343400" y="1916431"/>
            <a:chExt cx="685800" cy="502919"/>
          </a:xfrm>
        </p:grpSpPr>
        <p:sp>
          <p:nvSpPr>
            <p:cNvPr id="29" name="Oval 28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43400" y="19164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2834638" y="3150869"/>
            <a:ext cx="769621" cy="146661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1950719" y="4682492"/>
            <a:ext cx="1554481" cy="22858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943100" y="3175159"/>
            <a:ext cx="850900" cy="1345525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447800" y="2876550"/>
            <a:ext cx="2971800" cy="2198132"/>
            <a:chOff x="3657600" y="1962150"/>
            <a:chExt cx="2971800" cy="2198132"/>
          </a:xfrm>
        </p:grpSpPr>
        <p:sp>
          <p:nvSpPr>
            <p:cNvPr id="45" name="TextBox 44"/>
            <p:cNvSpPr txBox="1"/>
            <p:nvPr/>
          </p:nvSpPr>
          <p:spPr>
            <a:xfrm>
              <a:off x="5943600" y="3345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57600" y="37909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19600" y="1962150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370319" y="2583418"/>
            <a:ext cx="716281" cy="502919"/>
            <a:chOff x="4953000" y="1733550"/>
            <a:chExt cx="716281" cy="502919"/>
          </a:xfrm>
        </p:grpSpPr>
        <p:sp>
          <p:nvSpPr>
            <p:cNvPr id="53" name="Oval 52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162800" y="4576286"/>
            <a:ext cx="838200" cy="369332"/>
            <a:chOff x="4953000" y="2126218"/>
            <a:chExt cx="838200" cy="369332"/>
          </a:xfrm>
        </p:grpSpPr>
        <p:sp>
          <p:nvSpPr>
            <p:cNvPr id="56" name="Oval 5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05400" y="21262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029200" y="4107418"/>
            <a:ext cx="685800" cy="502919"/>
            <a:chOff x="4343400" y="1916431"/>
            <a:chExt cx="685800" cy="502919"/>
          </a:xfrm>
        </p:grpSpPr>
        <p:sp>
          <p:nvSpPr>
            <p:cNvPr id="59" name="Oval 58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343400" y="19164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>
            <a:off x="6416038" y="3086337"/>
            <a:ext cx="769621" cy="146661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5532119" y="4617960"/>
            <a:ext cx="1554481" cy="22858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5524500" y="3110627"/>
            <a:ext cx="850900" cy="1345525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5029200" y="2812018"/>
            <a:ext cx="2971800" cy="2198132"/>
            <a:chOff x="3657600" y="1962150"/>
            <a:chExt cx="2971800" cy="2198132"/>
          </a:xfrm>
        </p:grpSpPr>
        <p:sp>
          <p:nvSpPr>
            <p:cNvPr id="81" name="TextBox 80"/>
            <p:cNvSpPr txBox="1"/>
            <p:nvPr/>
          </p:nvSpPr>
          <p:spPr>
            <a:xfrm>
              <a:off x="5943600" y="3345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657600" y="37909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419600" y="1962150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820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1 Dd6 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" y="666750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788919" y="2647950"/>
            <a:ext cx="716281" cy="502919"/>
            <a:chOff x="4953000" y="1733550"/>
            <a:chExt cx="716281" cy="502919"/>
          </a:xfrm>
        </p:grpSpPr>
        <p:sp>
          <p:nvSpPr>
            <p:cNvPr id="9" name="Oval 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81400" y="4640818"/>
            <a:ext cx="838200" cy="369332"/>
            <a:chOff x="4953000" y="2126218"/>
            <a:chExt cx="838200" cy="369332"/>
          </a:xfrm>
        </p:grpSpPr>
        <p:sp>
          <p:nvSpPr>
            <p:cNvPr id="26" name="Oval 2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5400" y="21262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447800" y="4171950"/>
            <a:ext cx="685800" cy="502919"/>
            <a:chOff x="4343400" y="1916431"/>
            <a:chExt cx="685800" cy="502919"/>
          </a:xfrm>
        </p:grpSpPr>
        <p:sp>
          <p:nvSpPr>
            <p:cNvPr id="29" name="Oval 28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43400" y="19164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2834638" y="3150869"/>
            <a:ext cx="769621" cy="146661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1950719" y="4682492"/>
            <a:ext cx="1554481" cy="22858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943100" y="3175159"/>
            <a:ext cx="850900" cy="1345525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447800" y="2876550"/>
            <a:ext cx="2971800" cy="2198132"/>
            <a:chOff x="3657600" y="1962150"/>
            <a:chExt cx="2971800" cy="2198132"/>
          </a:xfrm>
        </p:grpSpPr>
        <p:sp>
          <p:nvSpPr>
            <p:cNvPr id="45" name="TextBox 44"/>
            <p:cNvSpPr txBox="1"/>
            <p:nvPr/>
          </p:nvSpPr>
          <p:spPr>
            <a:xfrm>
              <a:off x="5943600" y="3345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57600" y="37909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19600" y="1962150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876800" y="3040618"/>
            <a:ext cx="685800" cy="369332"/>
            <a:chOff x="4526281" y="2114550"/>
            <a:chExt cx="685800" cy="369332"/>
          </a:xfrm>
        </p:grpSpPr>
        <p:sp>
          <p:nvSpPr>
            <p:cNvPr id="53" name="Oval 52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26281" y="2114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934200" y="2537699"/>
            <a:ext cx="685800" cy="567451"/>
            <a:chOff x="4800600" y="1669018"/>
            <a:chExt cx="685800" cy="567451"/>
          </a:xfrm>
        </p:grpSpPr>
        <p:sp>
          <p:nvSpPr>
            <p:cNvPr id="56" name="Oval 5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00600" y="1669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172200" y="4259818"/>
            <a:ext cx="1143000" cy="426719"/>
            <a:chOff x="4724400" y="1992631"/>
            <a:chExt cx="1143000" cy="426719"/>
          </a:xfrm>
        </p:grpSpPr>
        <p:sp>
          <p:nvSpPr>
            <p:cNvPr id="59" name="Oval 58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81600" y="19926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>
            <a:off x="5349238" y="3162537"/>
            <a:ext cx="769621" cy="146661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5379719" y="3028950"/>
            <a:ext cx="1554481" cy="22858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6248400" y="3186827"/>
            <a:ext cx="850900" cy="1345525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5029200" y="2571750"/>
            <a:ext cx="2667000" cy="2209800"/>
            <a:chOff x="4724400" y="1645682"/>
            <a:chExt cx="2667000" cy="2209800"/>
          </a:xfrm>
        </p:grpSpPr>
        <p:sp>
          <p:nvSpPr>
            <p:cNvPr id="81" name="TextBox 80"/>
            <p:cNvSpPr txBox="1"/>
            <p:nvPr/>
          </p:nvSpPr>
          <p:spPr>
            <a:xfrm>
              <a:off x="5410200" y="3486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724400" y="164568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964681" y="2114550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987" y="133351"/>
            <a:ext cx="1954213" cy="1811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504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751"/>
            <a:ext cx="4419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DD connection </a:t>
            </a:r>
            <a:endParaRPr lang="en-US" sz="18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More insulation required.</a:t>
            </a: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Less cross section of conductor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Less mech. Strength of winding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 =&gt; C =&gt;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Vr</a:t>
            </a: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 handle unbalance load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724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784389"/>
              </p:ext>
            </p:extLst>
          </p:nvPr>
        </p:nvGraphicFramePr>
        <p:xfrm>
          <a:off x="819150" y="819150"/>
          <a:ext cx="736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Equation" r:id="rId3" imgW="736560" imgH="317160" progId="Equation.DSMT4">
                  <p:embed/>
                </p:oleObj>
              </mc:Choice>
              <mc:Fallback>
                <p:oleObj name="Equation" r:id="rId3" imgW="73656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819150"/>
                        <a:ext cx="7366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876800" y="285750"/>
            <a:ext cx="41148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YY connection </a:t>
            </a:r>
            <a:endParaRPr lang="en-US" sz="18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Less Insulation required</a:t>
            </a: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More cross section of conductor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More mechanical strength of winding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 </a:t>
            </a:r>
            <a:r>
              <a:rPr lang="en-US" sz="1800" dirty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=&gt; C =&gt; </a:t>
            </a:r>
            <a:r>
              <a:rPr lang="en-US" sz="18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Vr</a:t>
            </a:r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Can’t handle unbalance load </a:t>
            </a: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endParaRPr lang="en-US" sz="1800" dirty="0" smtClean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31925"/>
              </p:ext>
            </p:extLst>
          </p:nvPr>
        </p:nvGraphicFramePr>
        <p:xfrm>
          <a:off x="5187950" y="755650"/>
          <a:ext cx="11811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Equation" r:id="rId5" imgW="1180800" imgH="368280" progId="Equation.DSMT4">
                  <p:embed/>
                </p:oleObj>
              </mc:Choice>
              <mc:Fallback>
                <p:oleObj name="Equation" r:id="rId5" imgW="1180800" imgH="3682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7950" y="755650"/>
                        <a:ext cx="11811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76863"/>
              </p:ext>
            </p:extLst>
          </p:nvPr>
        </p:nvGraphicFramePr>
        <p:xfrm>
          <a:off x="825500" y="1962150"/>
          <a:ext cx="10541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Equation" r:id="rId7" imgW="1054080" imgH="368280" progId="Equation.DSMT4">
                  <p:embed/>
                </p:oleObj>
              </mc:Choice>
              <mc:Fallback>
                <p:oleObj name="Equation" r:id="rId7" imgW="1054080" imgH="3682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1962150"/>
                        <a:ext cx="10541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862156"/>
              </p:ext>
            </p:extLst>
          </p:nvPr>
        </p:nvGraphicFramePr>
        <p:xfrm>
          <a:off x="5403850" y="1962150"/>
          <a:ext cx="596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Equation" r:id="rId9" imgW="596880" imgH="317160" progId="Equation.DSMT4">
                  <p:embed/>
                </p:oleObj>
              </mc:Choice>
              <mc:Fallback>
                <p:oleObj name="Equation" r:id="rId9" imgW="596880" imgH="3171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850" y="1962150"/>
                        <a:ext cx="5969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762000" y="3562350"/>
            <a:ext cx="1371600" cy="381000"/>
            <a:chOff x="762000" y="3257550"/>
            <a:chExt cx="1371600" cy="381000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762000" y="333375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371600" y="325755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133600" y="325755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486400" y="3714750"/>
            <a:ext cx="1371600" cy="381000"/>
            <a:chOff x="762000" y="3257550"/>
            <a:chExt cx="1371600" cy="381000"/>
          </a:xfrm>
        </p:grpSpPr>
        <p:cxnSp>
          <p:nvCxnSpPr>
            <p:cNvPr id="18" name="Straight Arrow Connector 17"/>
            <p:cNvCxnSpPr/>
            <p:nvPr/>
          </p:nvCxnSpPr>
          <p:spPr>
            <a:xfrm flipV="1">
              <a:off x="762000" y="333375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1371600" y="333375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133600" y="3257550"/>
              <a:ext cx="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23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Dy11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05600" y="775216"/>
            <a:ext cx="41910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11 o clock (30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057400"/>
            <a:ext cx="4800600" cy="205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50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2 Dy11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" y="666750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788919" y="2431018"/>
            <a:ext cx="716281" cy="384570"/>
            <a:chOff x="4953000" y="1851899"/>
            <a:chExt cx="716281" cy="384570"/>
          </a:xfrm>
        </p:grpSpPr>
        <p:sp>
          <p:nvSpPr>
            <p:cNvPr id="9" name="Oval 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83481" y="1851899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81400" y="4305537"/>
            <a:ext cx="838200" cy="369332"/>
            <a:chOff x="4953000" y="2126218"/>
            <a:chExt cx="838200" cy="369332"/>
          </a:xfrm>
        </p:grpSpPr>
        <p:sp>
          <p:nvSpPr>
            <p:cNvPr id="26" name="Oval 2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5400" y="21262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447800" y="4031218"/>
            <a:ext cx="685800" cy="369332"/>
            <a:chOff x="4343400" y="2110980"/>
            <a:chExt cx="685800" cy="369332"/>
          </a:xfrm>
        </p:grpSpPr>
        <p:sp>
          <p:nvSpPr>
            <p:cNvPr id="29" name="Oval 28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43400" y="211098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2834638" y="2815588"/>
            <a:ext cx="769621" cy="146661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1950719" y="4347211"/>
            <a:ext cx="1554481" cy="22858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905000" y="2902625"/>
            <a:ext cx="850900" cy="1345525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752600" y="2419350"/>
            <a:ext cx="2667000" cy="2362200"/>
            <a:chOff x="3962400" y="1840231"/>
            <a:chExt cx="2667000" cy="2362200"/>
          </a:xfrm>
        </p:grpSpPr>
        <p:sp>
          <p:nvSpPr>
            <p:cNvPr id="45" name="TextBox 44"/>
            <p:cNvSpPr txBox="1"/>
            <p:nvPr/>
          </p:nvSpPr>
          <p:spPr>
            <a:xfrm>
              <a:off x="5943600" y="3345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62400" y="3833099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72000" y="1840231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724400" y="2114550"/>
            <a:ext cx="685800" cy="396238"/>
            <a:chOff x="4221481" y="1733550"/>
            <a:chExt cx="685800" cy="396238"/>
          </a:xfrm>
        </p:grpSpPr>
        <p:sp>
          <p:nvSpPr>
            <p:cNvPr id="66" name="Oval 65"/>
            <p:cNvSpPr/>
            <p:nvPr/>
          </p:nvSpPr>
          <p:spPr>
            <a:xfrm>
              <a:off x="4404362" y="20840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221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495800" y="4031218"/>
            <a:ext cx="685800" cy="415051"/>
            <a:chOff x="4648200" y="1821418"/>
            <a:chExt cx="685800" cy="415051"/>
          </a:xfrm>
        </p:grpSpPr>
        <p:sp>
          <p:nvSpPr>
            <p:cNvPr id="69" name="Oval 6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648200" y="1821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71" name="Straight Arrow Connector 70"/>
          <p:cNvCxnSpPr/>
          <p:nvPr/>
        </p:nvCxnSpPr>
        <p:spPr>
          <a:xfrm flipH="1" flipV="1">
            <a:off x="4953000" y="2529601"/>
            <a:ext cx="533400" cy="1032749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486400" y="3562350"/>
            <a:ext cx="1295400" cy="0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4907281" y="3562350"/>
            <a:ext cx="579121" cy="775453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5029200" y="3193018"/>
            <a:ext cx="1066800" cy="738664"/>
            <a:chOff x="4572000" y="2812018"/>
            <a:chExt cx="1066800" cy="738664"/>
          </a:xfrm>
        </p:grpSpPr>
        <p:sp>
          <p:nvSpPr>
            <p:cNvPr id="75" name="TextBox 74"/>
            <p:cNvSpPr txBox="1"/>
            <p:nvPr/>
          </p:nvSpPr>
          <p:spPr>
            <a:xfrm>
              <a:off x="4953000" y="2812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8768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572000" y="28882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781800" y="3074669"/>
            <a:ext cx="685800" cy="502919"/>
            <a:chOff x="4876800" y="1733550"/>
            <a:chExt cx="685800" cy="502919"/>
          </a:xfrm>
        </p:grpSpPr>
        <p:sp>
          <p:nvSpPr>
            <p:cNvPr id="85" name="Oval 84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775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Dy1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124700" y="775216"/>
            <a:ext cx="34290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 o clock (30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978672"/>
            <a:ext cx="5114925" cy="211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301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2 Dy1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" y="666750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667000" y="2312669"/>
            <a:ext cx="685800" cy="502919"/>
            <a:chOff x="4831081" y="1733550"/>
            <a:chExt cx="685800" cy="502919"/>
          </a:xfrm>
        </p:grpSpPr>
        <p:sp>
          <p:nvSpPr>
            <p:cNvPr id="9" name="Oval 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310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81400" y="4019550"/>
            <a:ext cx="838200" cy="396238"/>
            <a:chOff x="4953000" y="1840231"/>
            <a:chExt cx="838200" cy="396238"/>
          </a:xfrm>
        </p:grpSpPr>
        <p:sp>
          <p:nvSpPr>
            <p:cNvPr id="26" name="Oval 25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5400" y="18402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676400" y="4293869"/>
            <a:ext cx="685800" cy="399813"/>
            <a:chOff x="4572000" y="2373631"/>
            <a:chExt cx="685800" cy="399813"/>
          </a:xfrm>
        </p:grpSpPr>
        <p:sp>
          <p:nvSpPr>
            <p:cNvPr id="29" name="Oval 28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72000" y="240411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flipV="1">
            <a:off x="1931667" y="2910601"/>
            <a:ext cx="857252" cy="130758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1981200" y="4377692"/>
            <a:ext cx="1554481" cy="22858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971800" y="2848691"/>
            <a:ext cx="609600" cy="1399459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447800" y="2495550"/>
            <a:ext cx="2438400" cy="2350532"/>
            <a:chOff x="3657600" y="1916431"/>
            <a:chExt cx="2438400" cy="2350532"/>
          </a:xfrm>
        </p:grpSpPr>
        <p:sp>
          <p:nvSpPr>
            <p:cNvPr id="45" name="TextBox 44"/>
            <p:cNvSpPr txBox="1"/>
            <p:nvPr/>
          </p:nvSpPr>
          <p:spPr>
            <a:xfrm>
              <a:off x="3657600" y="32880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57800" y="19164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69281" y="3897631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400800" y="2114550"/>
            <a:ext cx="685800" cy="396238"/>
            <a:chOff x="4221481" y="1733550"/>
            <a:chExt cx="685800" cy="396238"/>
          </a:xfrm>
        </p:grpSpPr>
        <p:sp>
          <p:nvSpPr>
            <p:cNvPr id="66" name="Oval 65"/>
            <p:cNvSpPr/>
            <p:nvPr/>
          </p:nvSpPr>
          <p:spPr>
            <a:xfrm>
              <a:off x="4404362" y="20840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221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038600" y="3147299"/>
            <a:ext cx="685800" cy="415051"/>
            <a:chOff x="4800600" y="1821418"/>
            <a:chExt cx="685800" cy="415051"/>
          </a:xfrm>
        </p:grpSpPr>
        <p:sp>
          <p:nvSpPr>
            <p:cNvPr id="69" name="Oval 6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800600" y="1821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71" name="Straight Arrow Connector 70"/>
          <p:cNvCxnSpPr/>
          <p:nvPr/>
        </p:nvCxnSpPr>
        <p:spPr>
          <a:xfrm flipV="1">
            <a:off x="5486400" y="2529601"/>
            <a:ext cx="1066800" cy="103275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486400" y="3562350"/>
            <a:ext cx="762000" cy="946666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4343400" y="3554728"/>
            <a:ext cx="1143004" cy="7623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5257800" y="3105150"/>
            <a:ext cx="731519" cy="826532"/>
            <a:chOff x="4800600" y="2724150"/>
            <a:chExt cx="731519" cy="826532"/>
          </a:xfrm>
        </p:grpSpPr>
        <p:sp>
          <p:nvSpPr>
            <p:cNvPr id="75" name="TextBox 74"/>
            <p:cNvSpPr txBox="1"/>
            <p:nvPr/>
          </p:nvSpPr>
          <p:spPr>
            <a:xfrm>
              <a:off x="4800600" y="2724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8006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105400" y="29644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172200" y="4050031"/>
            <a:ext cx="685800" cy="502919"/>
            <a:chOff x="4876800" y="1733550"/>
            <a:chExt cx="685800" cy="502919"/>
          </a:xfrm>
        </p:grpSpPr>
        <p:sp>
          <p:nvSpPr>
            <p:cNvPr id="85" name="Oval 84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089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33350"/>
                <a:ext cx="7543800" cy="4571999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solidFill>
                      <a:srgbClr val="FF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Features of DY connection </a:t>
                </a:r>
                <a:endParaRPr lang="en-US" sz="1800" dirty="0" smtClean="0">
                  <a:solidFill>
                    <a:srgbClr val="00B05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just"/>
                <a:endParaRPr lang="en-US" sz="1800" dirty="0">
                  <a:solidFill>
                    <a:srgbClr val="00B05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If phase turns ratio is “X:1” then the line turns ration is x: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 smtClean="0">
                            <a:solidFill>
                              <a:srgbClr val="0070C0"/>
                            </a:solidFill>
                            <a:latin typeface="Cambria Math"/>
                            <a:cs typeface="MV Boli" panose="02000500030200090000" pitchFamily="2" charset="0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solidFill>
                              <a:srgbClr val="0070C0"/>
                            </a:solidFill>
                            <a:latin typeface="Cambria Math"/>
                            <a:cs typeface="MV Boli" panose="02000500030200090000" pitchFamily="2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1800" dirty="0" smtClean="0">
                  <a:solidFill>
                    <a:srgbClr val="0070C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This gives highest secondary terminal voltage for the same applied voltage among all the transformers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Economical for setup transformer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This transformer is generally used in all distribution transformer to get 3-phase 4 wire supply system. 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Primary side delta provides closed path for 3</a:t>
                </a:r>
                <a:r>
                  <a:rPr lang="en-US" sz="1800" baseline="300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rd</a:t>
                </a:r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harmonic components of current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And hence </a:t>
                </a:r>
                <a:r>
                  <a:rPr lang="en-US" sz="1800" dirty="0" err="1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emf</a:t>
                </a:r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is sinusoidal irrespective of type of core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It can handle unbalanced load effectively because primary side delta provide closed path for zero sequence components. </a:t>
                </a:r>
                <a:endParaRPr lang="en-US" sz="1800" dirty="0">
                  <a:solidFill>
                    <a:srgbClr val="0070C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33350"/>
                <a:ext cx="7543800" cy="4571999"/>
              </a:xfrm>
              <a:blipFill rotWithShape="1">
                <a:blip r:embed="rId2"/>
                <a:stretch>
                  <a:fillRect l="-485" t="-667" r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1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Yd11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05600" y="775216"/>
            <a:ext cx="41910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11 o clock (30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057400"/>
            <a:ext cx="4800600" cy="205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24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2 Dy11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" y="535306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Group 41"/>
          <p:cNvGrpSpPr/>
          <p:nvPr/>
        </p:nvGrpSpPr>
        <p:grpSpPr>
          <a:xfrm>
            <a:off x="4312919" y="1992631"/>
            <a:ext cx="716281" cy="502919"/>
            <a:chOff x="4953000" y="1733550"/>
            <a:chExt cx="716281" cy="502919"/>
          </a:xfrm>
        </p:grpSpPr>
        <p:sp>
          <p:nvSpPr>
            <p:cNvPr id="43" name="Oval 42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029200" y="3592831"/>
            <a:ext cx="685800" cy="502919"/>
            <a:chOff x="4876800" y="1733550"/>
            <a:chExt cx="685800" cy="502919"/>
          </a:xfrm>
        </p:grpSpPr>
        <p:sp>
          <p:nvSpPr>
            <p:cNvPr id="49" name="Oval 4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124200" y="3592831"/>
            <a:ext cx="685800" cy="502919"/>
            <a:chOff x="4495800" y="1733550"/>
            <a:chExt cx="685800" cy="502919"/>
          </a:xfrm>
        </p:grpSpPr>
        <p:sp>
          <p:nvSpPr>
            <p:cNvPr id="52" name="Oval 51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495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54" name="Straight Arrow Connector 53"/>
          <p:cNvCxnSpPr/>
          <p:nvPr/>
        </p:nvCxnSpPr>
        <p:spPr>
          <a:xfrm flipV="1">
            <a:off x="4343400" y="2506029"/>
            <a:ext cx="0" cy="93440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343400" y="3440431"/>
            <a:ext cx="762000" cy="609600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52" idx="0"/>
          </p:cNvCxnSpPr>
          <p:nvPr/>
        </p:nvCxnSpPr>
        <p:spPr>
          <a:xfrm flipH="1">
            <a:off x="3604260" y="3440431"/>
            <a:ext cx="739141" cy="609600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3886200" y="3071099"/>
            <a:ext cx="1066800" cy="738664"/>
            <a:chOff x="4572000" y="2812018"/>
            <a:chExt cx="1066800" cy="738664"/>
          </a:xfrm>
        </p:grpSpPr>
        <p:sp>
          <p:nvSpPr>
            <p:cNvPr id="58" name="TextBox 57"/>
            <p:cNvSpPr txBox="1"/>
            <p:nvPr/>
          </p:nvSpPr>
          <p:spPr>
            <a:xfrm>
              <a:off x="4953000" y="2812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768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572000" y="28882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867400" y="2465069"/>
            <a:ext cx="685800" cy="369332"/>
            <a:chOff x="4526281" y="2114550"/>
            <a:chExt cx="685800" cy="369332"/>
          </a:xfrm>
        </p:grpSpPr>
        <p:sp>
          <p:nvSpPr>
            <p:cNvPr id="62" name="Oval 61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526281" y="2114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696200" y="2690099"/>
            <a:ext cx="685800" cy="567451"/>
            <a:chOff x="4800600" y="1669018"/>
            <a:chExt cx="685800" cy="567451"/>
          </a:xfrm>
        </p:grpSpPr>
        <p:sp>
          <p:nvSpPr>
            <p:cNvPr id="78" name="Oval 77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800600" y="1669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248400" y="3943350"/>
            <a:ext cx="685800" cy="457200"/>
            <a:chOff x="4648200" y="2373631"/>
            <a:chExt cx="685800" cy="457200"/>
          </a:xfrm>
        </p:grpSpPr>
        <p:sp>
          <p:nvSpPr>
            <p:cNvPr id="81" name="Oval 80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648200" y="2461499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83" name="Straight Arrow Connector 82"/>
          <p:cNvCxnSpPr/>
          <p:nvPr/>
        </p:nvCxnSpPr>
        <p:spPr>
          <a:xfrm>
            <a:off x="6324600" y="2644375"/>
            <a:ext cx="0" cy="122456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H="1" flipV="1">
            <a:off x="6446520" y="2499120"/>
            <a:ext cx="1325880" cy="682230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6477000" y="3331965"/>
            <a:ext cx="1295400" cy="687586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5943600" y="1996201"/>
            <a:ext cx="2255519" cy="2209800"/>
            <a:chOff x="4648200" y="1645682"/>
            <a:chExt cx="2255519" cy="2209800"/>
          </a:xfrm>
        </p:grpSpPr>
        <p:sp>
          <p:nvSpPr>
            <p:cNvPr id="90" name="TextBox 89"/>
            <p:cNvSpPr txBox="1"/>
            <p:nvPr/>
          </p:nvSpPr>
          <p:spPr>
            <a:xfrm>
              <a:off x="4648200" y="3486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724400" y="164568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477000" y="2907031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192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0"/>
            <a:ext cx="5181600" cy="457199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Phase Transformer connection: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</a:t>
            </a:r>
          </a:p>
          <a:p>
            <a:pPr algn="just"/>
            <a:r>
              <a:rPr lang="en-US" sz="18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Connection: Dy1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91200" y="57150"/>
            <a:ext cx="3048000" cy="2743200"/>
            <a:chOff x="5791200" y="57150"/>
            <a:chExt cx="3048000" cy="2743200"/>
          </a:xfrm>
        </p:grpSpPr>
        <p:sp>
          <p:nvSpPr>
            <p:cNvPr id="2" name="Oval 1"/>
            <p:cNvSpPr/>
            <p:nvPr/>
          </p:nvSpPr>
          <p:spPr>
            <a:xfrm>
              <a:off x="6172200" y="438150"/>
              <a:ext cx="1905000" cy="1981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81800" y="571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0,12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534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10400" y="2431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12118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</p:grpSp>
      <p:cxnSp>
        <p:nvCxnSpPr>
          <p:cNvPr id="7" name="Straight Arrow Connector 6"/>
          <p:cNvCxnSpPr>
            <a:stCxn id="2" idx="0"/>
          </p:cNvCxnSpPr>
          <p:nvPr/>
        </p:nvCxnSpPr>
        <p:spPr>
          <a:xfrm>
            <a:off x="7124700" y="438150"/>
            <a:ext cx="0" cy="958334"/>
          </a:xfrm>
          <a:prstGeom prst="straightConnector1">
            <a:avLst/>
          </a:prstGeom>
          <a:ln w="28575">
            <a:solidFill>
              <a:srgbClr val="4521C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124700" y="775216"/>
            <a:ext cx="342900" cy="6212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467600" y="133350"/>
            <a:ext cx="1371600" cy="533400"/>
            <a:chOff x="7467600" y="133350"/>
            <a:chExt cx="1371600" cy="533400"/>
          </a:xfrm>
        </p:grpSpPr>
        <p:sp>
          <p:nvSpPr>
            <p:cNvPr id="16" name="TextBox 15"/>
            <p:cNvSpPr txBox="1"/>
            <p:nvPr/>
          </p:nvSpPr>
          <p:spPr>
            <a:xfrm>
              <a:off x="7543800" y="133350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 o clock (30</a:t>
              </a:r>
              <a:r>
                <a:rPr lang="en-US" sz="1200" baseline="30000" dirty="0" smtClean="0"/>
                <a:t>0</a:t>
              </a:r>
              <a:r>
                <a:rPr lang="en-US" sz="1200" dirty="0" smtClean="0"/>
                <a:t>)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7467600" y="364182"/>
              <a:ext cx="342900" cy="302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978672"/>
            <a:ext cx="5114925" cy="211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69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3351"/>
            <a:ext cx="4876800" cy="381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2 Dy11</a:t>
            </a:r>
          </a:p>
          <a:p>
            <a:pPr marL="0" indent="0" algn="just">
              <a:buNone/>
            </a:pPr>
            <a:endParaRPr lang="en-US" sz="18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18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" y="535306"/>
            <a:ext cx="3124200" cy="1457325"/>
            <a:chOff x="1143000" y="1876425"/>
            <a:chExt cx="3124200" cy="1457325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885950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29432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8764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2409825"/>
              <a:ext cx="11906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943225"/>
              <a:ext cx="11811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Group 41"/>
          <p:cNvGrpSpPr/>
          <p:nvPr/>
        </p:nvGrpSpPr>
        <p:grpSpPr>
          <a:xfrm>
            <a:off x="4312919" y="1992631"/>
            <a:ext cx="716281" cy="502919"/>
            <a:chOff x="4953000" y="1733550"/>
            <a:chExt cx="716281" cy="502919"/>
          </a:xfrm>
        </p:grpSpPr>
        <p:sp>
          <p:nvSpPr>
            <p:cNvPr id="43" name="Oval 42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83481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029200" y="3592831"/>
            <a:ext cx="685800" cy="502919"/>
            <a:chOff x="4876800" y="1733550"/>
            <a:chExt cx="685800" cy="502919"/>
          </a:xfrm>
        </p:grpSpPr>
        <p:sp>
          <p:nvSpPr>
            <p:cNvPr id="49" name="Oval 48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76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124200" y="3592831"/>
            <a:ext cx="685800" cy="502919"/>
            <a:chOff x="4495800" y="1733550"/>
            <a:chExt cx="685800" cy="502919"/>
          </a:xfrm>
        </p:grpSpPr>
        <p:sp>
          <p:nvSpPr>
            <p:cNvPr id="52" name="Oval 51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495800" y="17335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54" name="Straight Arrow Connector 53"/>
          <p:cNvCxnSpPr/>
          <p:nvPr/>
        </p:nvCxnSpPr>
        <p:spPr>
          <a:xfrm flipV="1">
            <a:off x="4343400" y="2506029"/>
            <a:ext cx="0" cy="93440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343400" y="3440431"/>
            <a:ext cx="762000" cy="609600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52" idx="0"/>
          </p:cNvCxnSpPr>
          <p:nvPr/>
        </p:nvCxnSpPr>
        <p:spPr>
          <a:xfrm flipH="1">
            <a:off x="3604260" y="3440431"/>
            <a:ext cx="739141" cy="609600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3886200" y="3071099"/>
            <a:ext cx="1066800" cy="738664"/>
            <a:chOff x="4572000" y="2812018"/>
            <a:chExt cx="1066800" cy="738664"/>
          </a:xfrm>
        </p:grpSpPr>
        <p:sp>
          <p:nvSpPr>
            <p:cNvPr id="58" name="TextBox 57"/>
            <p:cNvSpPr txBox="1"/>
            <p:nvPr/>
          </p:nvSpPr>
          <p:spPr>
            <a:xfrm>
              <a:off x="4953000" y="28120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76800" y="318135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572000" y="2888218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6172200" y="1962150"/>
            <a:ext cx="685800" cy="514587"/>
            <a:chOff x="4907281" y="1721882"/>
            <a:chExt cx="685800" cy="514587"/>
          </a:xfrm>
        </p:grpSpPr>
        <p:sp>
          <p:nvSpPr>
            <p:cNvPr id="62" name="Oval 61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907281" y="172188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467600" y="3333750"/>
            <a:ext cx="762000" cy="381000"/>
            <a:chOff x="4953000" y="2190750"/>
            <a:chExt cx="762000" cy="381000"/>
          </a:xfrm>
        </p:grpSpPr>
        <p:sp>
          <p:nvSpPr>
            <p:cNvPr id="78" name="Oval 77"/>
            <p:cNvSpPr/>
            <p:nvPr/>
          </p:nvSpPr>
          <p:spPr>
            <a:xfrm>
              <a:off x="4953000" y="2190750"/>
              <a:ext cx="45719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029200" y="220241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096000" y="4007882"/>
            <a:ext cx="685800" cy="457200"/>
            <a:chOff x="4617719" y="2373631"/>
            <a:chExt cx="685800" cy="457200"/>
          </a:xfrm>
        </p:grpSpPr>
        <p:sp>
          <p:nvSpPr>
            <p:cNvPr id="81" name="Oval 80"/>
            <p:cNvSpPr/>
            <p:nvPr/>
          </p:nvSpPr>
          <p:spPr>
            <a:xfrm>
              <a:off x="4724400" y="2373631"/>
              <a:ext cx="45719" cy="45719"/>
            </a:xfrm>
            <a:prstGeom prst="ellipse">
              <a:avLst/>
            </a:prstGeom>
            <a:solidFill>
              <a:srgbClr val="2E5DE0"/>
            </a:solidFill>
            <a:ln>
              <a:solidFill>
                <a:srgbClr val="2E5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617719" y="2461499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cxnSp>
        <p:nvCxnSpPr>
          <p:cNvPr id="83" name="Straight Arrow Connector 82"/>
          <p:cNvCxnSpPr/>
          <p:nvPr/>
        </p:nvCxnSpPr>
        <p:spPr>
          <a:xfrm>
            <a:off x="6248400" y="2644375"/>
            <a:ext cx="0" cy="122456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H="1" flipV="1">
            <a:off x="6324600" y="2510788"/>
            <a:ext cx="1059180" cy="744977"/>
          </a:xfrm>
          <a:prstGeom prst="straightConnector1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6324600" y="3440431"/>
            <a:ext cx="1066800" cy="545069"/>
          </a:xfrm>
          <a:prstGeom prst="straightConnector1">
            <a:avLst/>
          </a:prstGeom>
          <a:ln w="19050">
            <a:solidFill>
              <a:srgbClr val="2E5DE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5867400" y="2190750"/>
            <a:ext cx="1828800" cy="1981200"/>
            <a:chOff x="3703319" y="1840231"/>
            <a:chExt cx="1828800" cy="1981200"/>
          </a:xfrm>
        </p:grpSpPr>
        <p:sp>
          <p:nvSpPr>
            <p:cNvPr id="90" name="TextBox 89"/>
            <p:cNvSpPr txBox="1"/>
            <p:nvPr/>
          </p:nvSpPr>
          <p:spPr>
            <a:xfrm>
              <a:off x="3703319" y="3452099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312919" y="1840231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105400" y="3135631"/>
              <a:ext cx="426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964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33350"/>
                <a:ext cx="8153400" cy="4571999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solidFill>
                      <a:srgbClr val="FF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Features of </a:t>
                </a:r>
                <a:r>
                  <a:rPr lang="en-US" sz="1800" dirty="0" err="1" smtClean="0">
                    <a:solidFill>
                      <a:srgbClr val="FF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Yd</a:t>
                </a:r>
                <a:r>
                  <a:rPr lang="en-US" sz="1800" dirty="0" smtClean="0">
                    <a:solidFill>
                      <a:srgbClr val="FF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connection </a:t>
                </a:r>
                <a:endParaRPr lang="en-US" sz="1800" dirty="0" smtClean="0">
                  <a:solidFill>
                    <a:srgbClr val="00B05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just"/>
                <a:endParaRPr lang="en-US" sz="1800" dirty="0">
                  <a:solidFill>
                    <a:srgbClr val="00B05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If phase turns ratio is “X:1” then the line turns ration is x: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solidFill>
                          <a:srgbClr val="0070C0"/>
                        </a:solidFill>
                        <a:latin typeface="Cambria Math"/>
                        <a:cs typeface="MV Boli" panose="02000500030200090000" pitchFamily="2" charset="0"/>
                      </a:rPr>
                      <m:t>1/</m:t>
                    </m:r>
                    <m:rad>
                      <m:radPr>
                        <m:degHide m:val="on"/>
                        <m:ctrlPr>
                          <a:rPr lang="en-US" sz="1800" i="1" smtClean="0">
                            <a:solidFill>
                              <a:srgbClr val="0070C0"/>
                            </a:solidFill>
                            <a:latin typeface="Cambria Math"/>
                            <a:cs typeface="MV Boli" panose="02000500030200090000" pitchFamily="2" charset="0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solidFill>
                              <a:srgbClr val="0070C0"/>
                            </a:solidFill>
                            <a:latin typeface="Cambria Math"/>
                            <a:cs typeface="MV Boli" panose="02000500030200090000" pitchFamily="2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1800" dirty="0" smtClean="0">
                  <a:solidFill>
                    <a:srgbClr val="0070C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This gives lowest secondary terminal voltage for the same applied voltage among all the transformers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Economical for step-down transformer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This transformer is generally used in step-down of transmission line in substation. 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Secondary side delta provides closed path for 3</a:t>
                </a:r>
                <a:r>
                  <a:rPr lang="en-US" sz="1800" baseline="300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rd</a:t>
                </a:r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harmonic components of current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And hence </a:t>
                </a:r>
                <a:r>
                  <a:rPr lang="en-US" sz="1800" dirty="0" err="1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emf</a:t>
                </a:r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is sinusoidal irrespective of type of core But not as pure as Delta-delta</a:t>
                </a:r>
              </a:p>
              <a:p>
                <a:pPr algn="just"/>
                <a:r>
                  <a:rPr lang="en-US" sz="1800" dirty="0" smtClean="0">
                    <a:solidFill>
                      <a:srgbClr val="0070C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It can handle unbalanced load effectively because primary side delta provide closed path for zero sequence components. </a:t>
                </a:r>
                <a:endParaRPr lang="en-US" sz="1800" dirty="0">
                  <a:solidFill>
                    <a:srgbClr val="0070C0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33350"/>
                <a:ext cx="8153400" cy="4571999"/>
              </a:xfrm>
              <a:blipFill rotWithShape="1">
                <a:blip r:embed="rId2"/>
                <a:stretch>
                  <a:fillRect l="-448" t="-667" r="-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66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648200" y="13335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75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9100" y="2085045"/>
            <a:ext cx="8305800" cy="791505"/>
            <a:chOff x="0" y="158611"/>
            <a:chExt cx="8305800" cy="79150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Rounded Rectangle 6"/>
            <p:cNvSpPr/>
            <p:nvPr/>
          </p:nvSpPr>
          <p:spPr>
            <a:xfrm>
              <a:off x="0" y="158611"/>
              <a:ext cx="8305800" cy="791505"/>
            </a:xfrm>
            <a:prstGeom prst="roundRect">
              <a:avLst/>
            </a:prstGeom>
            <a:grp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38638" y="197249"/>
              <a:ext cx="8228524" cy="714229"/>
            </a:xfrm>
            <a:prstGeom prst="rect">
              <a:avLst/>
            </a:prstGeom>
            <a:grp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300" dirty="0" smtClean="0">
                  <a:solidFill>
                    <a:prstClr val="black"/>
                  </a:solidFill>
                </a:rPr>
                <a:t>THANK YOU</a:t>
              </a:r>
              <a:endParaRPr lang="en-US" sz="33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3037</TotalTime>
  <Words>901</Words>
  <Application>Microsoft Office PowerPoint</Application>
  <PresentationFormat>On-screen Show (16:9)</PresentationFormat>
  <Paragraphs>264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Executive</vt:lpstr>
      <vt:lpstr>Office Theme</vt:lpstr>
      <vt:lpstr>Equation</vt:lpstr>
      <vt:lpstr>Subject: Electrical Machine-I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AC Machine</dc:title>
  <dc:creator>DELL</dc:creator>
  <cp:lastModifiedBy>DELL</cp:lastModifiedBy>
  <cp:revision>194</cp:revision>
  <dcterms:created xsi:type="dcterms:W3CDTF">2006-08-16T00:00:00Z</dcterms:created>
  <dcterms:modified xsi:type="dcterms:W3CDTF">2021-04-29T09:25:18Z</dcterms:modified>
</cp:coreProperties>
</file>