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3" r:id="rId2"/>
    <p:sldId id="262" r:id="rId3"/>
    <p:sldId id="261" r:id="rId4"/>
    <p:sldId id="260" r:id="rId5"/>
    <p:sldId id="259" r:id="rId6"/>
    <p:sldId id="258" r:id="rId7"/>
    <p:sldId id="257"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4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1D8BD707-D9CF-40AE-B4C6-C98DA3205C09}" type="datetimeFigureOut">
              <a:rPr lang="en-US" smtClean="0"/>
              <a:pPr/>
              <a:t>7/7/2020</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1D8BD707-D9CF-40AE-B4C6-C98DA3205C09}" type="datetimeFigureOut">
              <a:rPr lang="en-US" smtClean="0"/>
              <a:pPr/>
              <a:t>7/7/2020</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7/7/2020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B6F15528-21DE-4FAA-801E-634DDDAF4B2B}"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7/7/2020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7/7/2020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7/7/2020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1D8BD707-D9CF-40AE-B4C6-C98DA3205C09}" type="datetimeFigureOut">
              <a:rPr lang="en-US" smtClean="0"/>
              <a:pPr/>
              <a:t>7/7/2020</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1D8BD707-D9CF-40AE-B4C6-C98DA3205C09}" type="datetimeFigureOut">
              <a:rPr lang="en-US" smtClean="0"/>
              <a:pPr/>
              <a:t>7/7/2020</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1D8BD707-D9CF-40AE-B4C6-C98DA3205C09}" type="datetimeFigureOut">
              <a:rPr lang="en-US" smtClean="0"/>
              <a:pPr/>
              <a:t>7/7/2020</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B6F15528-21DE-4FAA-801E-634DDDAF4B2B}"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3400" y="1981200"/>
            <a:ext cx="7851648" cy="1828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smtClean="0">
                <a:ln>
                  <a:noFill/>
                </a:ln>
                <a:solidFill>
                  <a:schemeClr val="tx1"/>
                </a:solidFill>
                <a:effectLst/>
                <a:uLnTx/>
                <a:uFillTx/>
                <a:latin typeface="+mj-lt"/>
                <a:ea typeface="+mj-ea"/>
                <a:cs typeface="+mj-cs"/>
              </a:rPr>
              <a:t>Introduction to the Karnaugh Map</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TextBox 4"/>
          <p:cNvSpPr txBox="1"/>
          <p:nvPr/>
        </p:nvSpPr>
        <p:spPr>
          <a:xfrm>
            <a:off x="5638800" y="5029200"/>
            <a:ext cx="2638400" cy="923330"/>
          </a:xfrm>
          <a:prstGeom prst="rect">
            <a:avLst/>
          </a:prstGeom>
          <a:noFill/>
        </p:spPr>
        <p:txBody>
          <a:bodyPr wrap="square" rtlCol="0">
            <a:spAutoFit/>
          </a:bodyPr>
          <a:lstStyle/>
          <a:p>
            <a:r>
              <a:rPr lang="en-US" dirty="0" smtClean="0"/>
              <a:t>J R </a:t>
            </a:r>
            <a:r>
              <a:rPr lang="en-US" dirty="0" err="1" smtClean="0"/>
              <a:t>Prajapati</a:t>
            </a:r>
            <a:endParaRPr lang="en-US" dirty="0" smtClean="0"/>
          </a:p>
          <a:p>
            <a:r>
              <a:rPr lang="en-US" dirty="0" smtClean="0"/>
              <a:t>Electrical Dept.</a:t>
            </a:r>
          </a:p>
          <a:p>
            <a:r>
              <a:rPr lang="en-US" dirty="0" smtClean="0"/>
              <a:t>RNGPIT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1520" y="260648"/>
            <a:ext cx="8136904" cy="6186309"/>
          </a:xfrm>
          <a:prstGeom prst="rect">
            <a:avLst/>
          </a:prstGeom>
        </p:spPr>
        <p:txBody>
          <a:bodyPr wrap="square">
            <a:spAutoFit/>
          </a:bodyPr>
          <a:lstStyle/>
          <a:p>
            <a:r>
              <a:rPr lang="en-US" b="1" dirty="0" err="1"/>
              <a:t>Karnaugh</a:t>
            </a:r>
            <a:r>
              <a:rPr lang="en-US" b="1" dirty="0"/>
              <a:t> Maps</a:t>
            </a:r>
            <a:endParaRPr lang="en-US" dirty="0"/>
          </a:p>
          <a:p>
            <a:r>
              <a:rPr lang="en-US" dirty="0"/>
              <a:t> </a:t>
            </a:r>
          </a:p>
          <a:p>
            <a:r>
              <a:rPr lang="en-US" dirty="0"/>
              <a:t>The </a:t>
            </a:r>
            <a:r>
              <a:rPr lang="en-US" i="1" dirty="0" err="1"/>
              <a:t>Karnaugh</a:t>
            </a:r>
            <a:r>
              <a:rPr lang="en-US" i="1" dirty="0"/>
              <a:t> map</a:t>
            </a:r>
            <a:r>
              <a:rPr lang="en-US" dirty="0"/>
              <a:t>, or </a:t>
            </a:r>
            <a:r>
              <a:rPr lang="en-US" i="1" dirty="0" smtClean="0"/>
              <a:t>K-map</a:t>
            </a:r>
            <a:r>
              <a:rPr lang="en-US" dirty="0"/>
              <a:t>, is a graphical technique for the representation and simplification of a Boolean expression. </a:t>
            </a:r>
            <a:endParaRPr lang="en-US" dirty="0" smtClean="0"/>
          </a:p>
          <a:p>
            <a:endParaRPr lang="en-US" dirty="0"/>
          </a:p>
          <a:p>
            <a:r>
              <a:rPr lang="en-US" dirty="0" smtClean="0"/>
              <a:t>The K-map </a:t>
            </a:r>
            <a:r>
              <a:rPr lang="en-US" dirty="0"/>
              <a:t>is </a:t>
            </a:r>
            <a:r>
              <a:rPr lang="en-US" dirty="0" smtClean="0"/>
              <a:t>a </a:t>
            </a:r>
            <a:r>
              <a:rPr lang="en-US" dirty="0"/>
              <a:t>two-dimensional form of the truth table, drawn in such a way that the simplification of a Boolean expression can </a:t>
            </a:r>
            <a:r>
              <a:rPr lang="en-US" dirty="0" smtClean="0"/>
              <a:t>be </a:t>
            </a:r>
            <a:r>
              <a:rPr lang="en-US" dirty="0"/>
              <a:t>seen from the location of 1s on the map. A system with </a:t>
            </a:r>
            <a:r>
              <a:rPr lang="en-US" i="1" dirty="0"/>
              <a:t>n</a:t>
            </a:r>
            <a:r>
              <a:rPr lang="en-US" dirty="0"/>
              <a:t> variables has 2</a:t>
            </a:r>
            <a:r>
              <a:rPr lang="en-US" baseline="30000" dirty="0"/>
              <a:t>n</a:t>
            </a:r>
            <a:r>
              <a:rPr lang="en-US" dirty="0"/>
              <a:t> lines in its truth table and 2</a:t>
            </a:r>
            <a:r>
              <a:rPr lang="en-US" baseline="30000" dirty="0"/>
              <a:t>n</a:t>
            </a:r>
            <a:r>
              <a:rPr lang="en-US" dirty="0"/>
              <a:t> squares on its </a:t>
            </a:r>
            <a:r>
              <a:rPr lang="en-US" dirty="0" smtClean="0"/>
              <a:t>K-map</a:t>
            </a:r>
            <a:r>
              <a:rPr lang="en-US" dirty="0"/>
              <a:t>. Each square on the </a:t>
            </a:r>
            <a:r>
              <a:rPr lang="en-US" dirty="0" smtClean="0"/>
              <a:t>K-map </a:t>
            </a:r>
            <a:r>
              <a:rPr lang="en-US" dirty="0"/>
              <a:t>is associated with a line (i.e., </a:t>
            </a:r>
            <a:r>
              <a:rPr lang="en-US" dirty="0" err="1"/>
              <a:t>minterm</a:t>
            </a:r>
            <a:r>
              <a:rPr lang="en-US" dirty="0"/>
              <a:t>) in the truth table. Figure 1 </a:t>
            </a:r>
            <a:r>
              <a:rPr lang="en-US" dirty="0" smtClean="0"/>
              <a:t>shows a K-map </a:t>
            </a:r>
            <a:r>
              <a:rPr lang="en-US" dirty="0"/>
              <a:t>for </a:t>
            </a:r>
            <a:r>
              <a:rPr lang="en-US" dirty="0" smtClean="0"/>
              <a:t>three variables.</a:t>
            </a:r>
          </a:p>
          <a:p>
            <a:endParaRPr lang="en-US" dirty="0" smtClean="0"/>
          </a:p>
          <a:p>
            <a:endParaRPr lang="en-GB" dirty="0"/>
          </a:p>
          <a:p>
            <a:endParaRPr lang="en-GB" dirty="0" smtClean="0"/>
          </a:p>
          <a:p>
            <a:endParaRPr lang="en-GB" dirty="0"/>
          </a:p>
          <a:p>
            <a:endParaRPr lang="en-GB" dirty="0" smtClean="0"/>
          </a:p>
          <a:p>
            <a:endParaRPr lang="en-US" dirty="0"/>
          </a:p>
          <a:p>
            <a:r>
              <a:rPr lang="en-US" dirty="0"/>
              <a:t> </a:t>
            </a:r>
          </a:p>
          <a:p>
            <a:endParaRPr lang="en-US" dirty="0" smtClean="0"/>
          </a:p>
          <a:p>
            <a:r>
              <a:rPr lang="en-US" dirty="0" smtClean="0"/>
              <a:t>The </a:t>
            </a:r>
            <a:r>
              <a:rPr lang="en-US" dirty="0"/>
              <a:t>key to the Karnaugh map is the </a:t>
            </a:r>
            <a:r>
              <a:rPr lang="en-US" i="1" dirty="0"/>
              <a:t>layout</a:t>
            </a:r>
            <a:r>
              <a:rPr lang="en-US" dirty="0"/>
              <a:t> of the squares. Horizontally and vertically adjacent squares differ by only one variable. For example, in Figure </a:t>
            </a:r>
            <a:r>
              <a:rPr lang="en-US" dirty="0" smtClean="0"/>
              <a:t>1 </a:t>
            </a:r>
            <a:r>
              <a:rPr lang="en-US" dirty="0"/>
              <a:t>the leftmost two terms on the top line are A</a:t>
            </a:r>
            <a:r>
              <a:rPr lang="en-US" dirty="0">
                <a:sym typeface="Symbol"/>
              </a:rPr>
              <a:t></a:t>
            </a:r>
            <a:r>
              <a:rPr lang="en-US" dirty="0"/>
              <a:t>B</a:t>
            </a:r>
            <a:r>
              <a:rPr lang="en-US" dirty="0">
                <a:sym typeface="Symbol"/>
              </a:rPr>
              <a:t></a:t>
            </a:r>
            <a:r>
              <a:rPr lang="en-US" dirty="0"/>
              <a:t>C and A</a:t>
            </a:r>
            <a:r>
              <a:rPr lang="en-US" dirty="0">
                <a:sym typeface="Symbol"/>
              </a:rPr>
              <a:t></a:t>
            </a:r>
            <a:r>
              <a:rPr lang="en-US" dirty="0"/>
              <a:t>B</a:t>
            </a:r>
            <a:r>
              <a:rPr lang="en-US" dirty="0">
                <a:sym typeface="Symbol"/>
              </a:rPr>
              <a:t></a:t>
            </a:r>
            <a:r>
              <a:rPr lang="en-US" dirty="0"/>
              <a:t>C. The only difference between these terms is </a:t>
            </a:r>
            <a:r>
              <a:rPr lang="en-US" dirty="0" smtClean="0"/>
              <a:t>B </a:t>
            </a:r>
            <a:r>
              <a:rPr lang="en-US" dirty="0"/>
              <a:t>and B.</a:t>
            </a:r>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52600" y="3124201"/>
            <a:ext cx="4953000" cy="2057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04800"/>
            <a:ext cx="8136904" cy="1754326"/>
          </a:xfrm>
          <a:prstGeom prst="rect">
            <a:avLst/>
          </a:prstGeom>
        </p:spPr>
        <p:txBody>
          <a:bodyPr wrap="square">
            <a:spAutoFit/>
          </a:bodyPr>
          <a:lstStyle/>
          <a:p>
            <a:r>
              <a:rPr lang="en-US" dirty="0" smtClean="0"/>
              <a:t>Figure 2 shows a K-map for four Variables where all the 16 </a:t>
            </a:r>
            <a:r>
              <a:rPr lang="en-US" dirty="0" err="1" smtClean="0"/>
              <a:t>minterms</a:t>
            </a:r>
            <a:r>
              <a:rPr lang="en-US" dirty="0" smtClean="0"/>
              <a:t> of a truth table appear.</a:t>
            </a:r>
          </a:p>
          <a:p>
            <a:endParaRPr lang="en-GB" dirty="0"/>
          </a:p>
          <a:p>
            <a:r>
              <a:rPr lang="en-GB" dirty="0" smtClean="0"/>
              <a:t>It is easy to read a K-map. In Figure 2, the square with ABCD in it represents the </a:t>
            </a:r>
            <a:r>
              <a:rPr lang="en-GB" dirty="0" err="1" smtClean="0"/>
              <a:t>minterm</a:t>
            </a:r>
            <a:r>
              <a:rPr lang="en-GB" dirty="0" smtClean="0"/>
              <a:t> ABCD and falls in the AB column 01 and the CD row 11.</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77466" y="2057400"/>
            <a:ext cx="4475534" cy="4114800"/>
          </a:xfrm>
          <a:prstGeom prst="rect">
            <a:avLst/>
          </a:prstGeom>
        </p:spPr>
      </p:pic>
      <p:sp>
        <p:nvSpPr>
          <p:cNvPr id="6" name="TextBox 5"/>
          <p:cNvSpPr txBox="1"/>
          <p:nvPr/>
        </p:nvSpPr>
        <p:spPr>
          <a:xfrm>
            <a:off x="4963344" y="3402657"/>
            <a:ext cx="4104456" cy="338554"/>
          </a:xfrm>
          <a:prstGeom prst="rect">
            <a:avLst/>
          </a:prstGeom>
          <a:noFill/>
        </p:spPr>
        <p:txBody>
          <a:bodyPr wrap="square" rtlCol="0">
            <a:spAutoFit/>
          </a:bodyPr>
          <a:lstStyle/>
          <a:p>
            <a:r>
              <a:rPr lang="en-GB" sz="1600" dirty="0" smtClean="0">
                <a:latin typeface="Arial" pitchFamily="34" charset="0"/>
                <a:cs typeface="Arial" pitchFamily="34" charset="0"/>
              </a:rPr>
              <a:t>Figure 2 K-map for four variables</a:t>
            </a:r>
            <a:endParaRPr lang="en-US" sz="16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8136904" cy="1200329"/>
          </a:xfrm>
          <a:prstGeom prst="rect">
            <a:avLst/>
          </a:prstGeom>
        </p:spPr>
        <p:txBody>
          <a:bodyPr wrap="square">
            <a:spAutoFit/>
          </a:bodyPr>
          <a:lstStyle/>
          <a:p>
            <a:r>
              <a:rPr lang="en-US" dirty="0" smtClean="0"/>
              <a:t>Figure 3 shows how a K-map can be interpreted in terms of the regions over which a variable is true or false. Here, the region on dark blue shows the region for which A, B, C, and D are true, respectively. The region in light blue corresponds to the region where a variable is false.</a:t>
            </a:r>
            <a:endParaRPr lang="en-GB"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47800" y="1447800"/>
            <a:ext cx="6553200" cy="4648200"/>
          </a:xfrm>
          <a:prstGeom prst="rect">
            <a:avLst/>
          </a:prstGeom>
        </p:spPr>
      </p:pic>
      <p:sp>
        <p:nvSpPr>
          <p:cNvPr id="6" name="TextBox 5"/>
          <p:cNvSpPr txBox="1"/>
          <p:nvPr/>
        </p:nvSpPr>
        <p:spPr>
          <a:xfrm>
            <a:off x="5638800" y="6248400"/>
            <a:ext cx="3173901" cy="338554"/>
          </a:xfrm>
          <a:prstGeom prst="rect">
            <a:avLst/>
          </a:prstGeom>
          <a:noFill/>
        </p:spPr>
        <p:txBody>
          <a:bodyPr wrap="square" rtlCol="0">
            <a:spAutoFit/>
          </a:bodyPr>
          <a:lstStyle/>
          <a:p>
            <a:r>
              <a:rPr lang="en-GB" sz="1600" dirty="0" smtClean="0">
                <a:latin typeface="Arial" pitchFamily="34" charset="0"/>
                <a:cs typeface="Arial" pitchFamily="34" charset="0"/>
              </a:rPr>
              <a:t>Figure 3 The regions of a K-map</a:t>
            </a:r>
            <a:endParaRPr lang="en-US" sz="16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8136904" cy="1200329"/>
          </a:xfrm>
          <a:prstGeom prst="rect">
            <a:avLst/>
          </a:prstGeom>
        </p:spPr>
        <p:txBody>
          <a:bodyPr wrap="square">
            <a:spAutoFit/>
          </a:bodyPr>
          <a:lstStyle/>
          <a:p>
            <a:r>
              <a:rPr lang="en-US" dirty="0" smtClean="0"/>
              <a:t>Figure 4 shows how we read a 4-variable K-map.</a:t>
            </a:r>
          </a:p>
          <a:p>
            <a:endParaRPr lang="en-GB" dirty="0"/>
          </a:p>
          <a:p>
            <a:r>
              <a:rPr lang="en-GB" dirty="0" smtClean="0"/>
              <a:t>On the right-hand side we have a K-map with four </a:t>
            </a:r>
            <a:r>
              <a:rPr lang="en-GB" dirty="0" err="1" smtClean="0"/>
              <a:t>minterms</a:t>
            </a:r>
            <a:r>
              <a:rPr lang="en-GB" dirty="0" smtClean="0"/>
              <a:t>. These correspond to ABCD, ABCD, ABCD, and ABCD.</a:t>
            </a: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14400" y="1600200"/>
            <a:ext cx="7315200" cy="4267200"/>
          </a:xfrm>
          <a:prstGeom prst="rect">
            <a:avLst/>
          </a:prstGeom>
        </p:spPr>
      </p:pic>
      <p:sp>
        <p:nvSpPr>
          <p:cNvPr id="6" name="TextBox 5"/>
          <p:cNvSpPr txBox="1"/>
          <p:nvPr/>
        </p:nvSpPr>
        <p:spPr>
          <a:xfrm>
            <a:off x="2819400" y="6062246"/>
            <a:ext cx="3193177" cy="338554"/>
          </a:xfrm>
          <a:prstGeom prst="rect">
            <a:avLst/>
          </a:prstGeom>
          <a:noFill/>
        </p:spPr>
        <p:txBody>
          <a:bodyPr wrap="square" rtlCol="0">
            <a:spAutoFit/>
          </a:bodyPr>
          <a:lstStyle/>
          <a:p>
            <a:pPr algn="ctr"/>
            <a:r>
              <a:rPr lang="en-GB" sz="1600" dirty="0" smtClean="0">
                <a:latin typeface="Arial" pitchFamily="34" charset="0"/>
                <a:cs typeface="Arial" pitchFamily="34" charset="0"/>
              </a:rPr>
              <a:t>Figure 4 Reading a K-map</a:t>
            </a:r>
            <a:endParaRPr lang="en-US" sz="16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8352928" cy="1754326"/>
          </a:xfrm>
          <a:prstGeom prst="rect">
            <a:avLst/>
          </a:prstGeom>
        </p:spPr>
        <p:txBody>
          <a:bodyPr wrap="square">
            <a:spAutoFit/>
          </a:bodyPr>
          <a:lstStyle/>
          <a:p>
            <a:r>
              <a:rPr lang="en-US" dirty="0" smtClean="0"/>
              <a:t>A </a:t>
            </a:r>
            <a:r>
              <a:rPr lang="en-US" dirty="0"/>
              <a:t>three-variable </a:t>
            </a:r>
            <a:r>
              <a:rPr lang="en-US" dirty="0" smtClean="0"/>
              <a:t>K-map </a:t>
            </a:r>
            <a:r>
              <a:rPr lang="en-US" dirty="0"/>
              <a:t>has four vertical columns, one for each of the four possible values of two out of the three variables. The leftmost column is labeled 00 and represents the region for which </a:t>
            </a:r>
            <a:r>
              <a:rPr lang="en-US" i="1" dirty="0"/>
              <a:t>A</a:t>
            </a:r>
            <a:r>
              <a:rPr lang="en-US" dirty="0"/>
              <a:t> = 0, </a:t>
            </a:r>
            <a:r>
              <a:rPr lang="en-US" i="1" dirty="0"/>
              <a:t>B</a:t>
            </a:r>
            <a:r>
              <a:rPr lang="en-US" dirty="0"/>
              <a:t> = 0. The next column is labeled 01, and represents the region for which </a:t>
            </a:r>
            <a:r>
              <a:rPr lang="en-US" i="1" dirty="0"/>
              <a:t>A</a:t>
            </a:r>
            <a:r>
              <a:rPr lang="en-US" dirty="0"/>
              <a:t> = 0, </a:t>
            </a:r>
            <a:r>
              <a:rPr lang="en-US" i="1" dirty="0"/>
              <a:t>B</a:t>
            </a:r>
            <a:r>
              <a:rPr lang="en-US" dirty="0"/>
              <a:t> = 1. The next column is labeled </a:t>
            </a:r>
            <a:r>
              <a:rPr lang="en-US" dirty="0" smtClean="0"/>
              <a:t>11 </a:t>
            </a:r>
            <a:r>
              <a:rPr lang="en-US" dirty="0"/>
              <a:t>and represents the region for which </a:t>
            </a:r>
            <a:r>
              <a:rPr lang="en-US" i="1" dirty="0"/>
              <a:t>A</a:t>
            </a:r>
            <a:r>
              <a:rPr lang="en-US" dirty="0"/>
              <a:t> = 1, </a:t>
            </a:r>
            <a:r>
              <a:rPr lang="en-US" i="1" dirty="0"/>
              <a:t>B</a:t>
            </a:r>
            <a:r>
              <a:rPr lang="en-US" dirty="0"/>
              <a:t> = 1. The fourth column, 10, represents the region for which </a:t>
            </a:r>
            <a:r>
              <a:rPr lang="en-US" i="1" dirty="0"/>
              <a:t>A</a:t>
            </a:r>
            <a:r>
              <a:rPr lang="en-US" dirty="0"/>
              <a:t> = 1, </a:t>
            </a:r>
            <a:r>
              <a:rPr lang="en-US" i="1" dirty="0"/>
              <a:t>B</a:t>
            </a:r>
            <a:r>
              <a:rPr lang="en-US" dirty="0"/>
              <a:t> = 0. </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43000" y="2133600"/>
            <a:ext cx="7036060" cy="3962400"/>
          </a:xfrm>
          <a:prstGeom prst="rect">
            <a:avLst/>
          </a:prstGeom>
        </p:spPr>
      </p:pic>
      <p:sp>
        <p:nvSpPr>
          <p:cNvPr id="6" name="TextBox 5"/>
          <p:cNvSpPr txBox="1"/>
          <p:nvPr/>
        </p:nvSpPr>
        <p:spPr>
          <a:xfrm>
            <a:off x="2440360" y="6290846"/>
            <a:ext cx="3960440" cy="338554"/>
          </a:xfrm>
          <a:prstGeom prst="rect">
            <a:avLst/>
          </a:prstGeom>
          <a:noFill/>
        </p:spPr>
        <p:txBody>
          <a:bodyPr wrap="square" rtlCol="0">
            <a:spAutoFit/>
          </a:bodyPr>
          <a:lstStyle/>
          <a:p>
            <a:r>
              <a:rPr lang="en-GB" sz="1600" dirty="0" smtClean="0">
                <a:latin typeface="Arial" pitchFamily="34" charset="0"/>
                <a:cs typeface="Arial" pitchFamily="34" charset="0"/>
              </a:rPr>
              <a:t>Figure 5 Plotting </a:t>
            </a:r>
            <a:r>
              <a:rPr lang="en-GB" sz="1600" dirty="0" err="1" smtClean="0">
                <a:latin typeface="Arial" pitchFamily="34" charset="0"/>
                <a:cs typeface="Arial" pitchFamily="34" charset="0"/>
              </a:rPr>
              <a:t>minterms</a:t>
            </a:r>
            <a:r>
              <a:rPr lang="en-GB" sz="1600" dirty="0" smtClean="0">
                <a:latin typeface="Arial" pitchFamily="34" charset="0"/>
                <a:cs typeface="Arial" pitchFamily="34" charset="0"/>
              </a:rPr>
              <a:t> on a K-map</a:t>
            </a:r>
            <a:endParaRPr lang="en-US" sz="16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8352928" cy="2585323"/>
          </a:xfrm>
          <a:prstGeom prst="rect">
            <a:avLst/>
          </a:prstGeom>
        </p:spPr>
        <p:txBody>
          <a:bodyPr wrap="square">
            <a:spAutoFit/>
          </a:bodyPr>
          <a:lstStyle/>
          <a:p>
            <a:r>
              <a:rPr lang="en-US" dirty="0"/>
              <a:t>The three-variable </a:t>
            </a:r>
            <a:r>
              <a:rPr lang="en-US" dirty="0" smtClean="0"/>
              <a:t>K-map below has </a:t>
            </a:r>
            <a:r>
              <a:rPr lang="en-US" dirty="0"/>
              <a:t>two horizontal rows, the upper row corresponding to </a:t>
            </a:r>
            <a:r>
              <a:rPr lang="en-US" i="1" dirty="0"/>
              <a:t>C</a:t>
            </a:r>
            <a:r>
              <a:rPr lang="en-US" dirty="0"/>
              <a:t> = 0 and the lower to </a:t>
            </a:r>
            <a:r>
              <a:rPr lang="en-US" i="1" dirty="0"/>
              <a:t>C</a:t>
            </a:r>
            <a:r>
              <a:rPr lang="en-US" dirty="0"/>
              <a:t> = 1. Any square on this </a:t>
            </a:r>
            <a:r>
              <a:rPr lang="en-US" dirty="0" smtClean="0"/>
              <a:t>K-map </a:t>
            </a:r>
            <a:r>
              <a:rPr lang="en-US" dirty="0"/>
              <a:t>represents a unique combination of the three variables in true or complemented form. </a:t>
            </a:r>
            <a:r>
              <a:rPr lang="en-US" dirty="0" smtClean="0"/>
              <a:t>The figure demonstrates </a:t>
            </a:r>
            <a:r>
              <a:rPr lang="en-US" dirty="0"/>
              <a:t>how F = A</a:t>
            </a:r>
            <a:r>
              <a:rPr lang="en-US" dirty="0">
                <a:sym typeface="Symbol"/>
              </a:rPr>
              <a:t></a:t>
            </a:r>
            <a:r>
              <a:rPr lang="en-US" dirty="0"/>
              <a:t>B</a:t>
            </a:r>
            <a:r>
              <a:rPr lang="en-US" dirty="0">
                <a:sym typeface="Symbol"/>
              </a:rPr>
              <a:t></a:t>
            </a:r>
            <a:r>
              <a:rPr lang="en-US" dirty="0"/>
              <a:t>C + A</a:t>
            </a:r>
            <a:r>
              <a:rPr lang="en-US" dirty="0">
                <a:sym typeface="Symbol"/>
              </a:rPr>
              <a:t></a:t>
            </a:r>
            <a:r>
              <a:rPr lang="en-US" dirty="0"/>
              <a:t>B</a:t>
            </a:r>
            <a:r>
              <a:rPr lang="en-US" dirty="0">
                <a:sym typeface="Symbol"/>
              </a:rPr>
              <a:t></a:t>
            </a:r>
            <a:r>
              <a:rPr lang="en-US" dirty="0"/>
              <a:t>C +A</a:t>
            </a:r>
            <a:r>
              <a:rPr lang="en-US" dirty="0">
                <a:sym typeface="Symbol"/>
              </a:rPr>
              <a:t></a:t>
            </a:r>
            <a:r>
              <a:rPr lang="en-US" dirty="0"/>
              <a:t>B</a:t>
            </a:r>
            <a:r>
              <a:rPr lang="en-US" dirty="0">
                <a:sym typeface="Symbol"/>
              </a:rPr>
              <a:t></a:t>
            </a:r>
            <a:r>
              <a:rPr lang="en-US" dirty="0"/>
              <a:t>C is plotted. A square containing a logical 1 is said to be covered by a 1.</a:t>
            </a:r>
          </a:p>
          <a:p>
            <a:r>
              <a:rPr lang="en-US" dirty="0"/>
              <a:t> </a:t>
            </a:r>
          </a:p>
          <a:p>
            <a:r>
              <a:rPr lang="en-US" dirty="0"/>
              <a:t>No two 1s plotted on the </a:t>
            </a:r>
            <a:r>
              <a:rPr lang="en-US" dirty="0" smtClean="0"/>
              <a:t>K-map are </a:t>
            </a:r>
            <a:r>
              <a:rPr lang="en-US" dirty="0"/>
              <a:t>adjacent to each other, and that the function F = A</a:t>
            </a:r>
            <a:r>
              <a:rPr lang="en-US" dirty="0">
                <a:sym typeface="Symbol"/>
              </a:rPr>
              <a:t></a:t>
            </a:r>
            <a:r>
              <a:rPr lang="en-US" dirty="0"/>
              <a:t>B</a:t>
            </a:r>
            <a:r>
              <a:rPr lang="en-US" dirty="0">
                <a:sym typeface="Symbol"/>
              </a:rPr>
              <a:t></a:t>
            </a:r>
            <a:r>
              <a:rPr lang="en-US" dirty="0"/>
              <a:t>C + A</a:t>
            </a:r>
            <a:r>
              <a:rPr lang="en-US" dirty="0">
                <a:sym typeface="Symbol"/>
              </a:rPr>
              <a:t></a:t>
            </a:r>
            <a:r>
              <a:rPr lang="en-US" dirty="0"/>
              <a:t>B</a:t>
            </a:r>
            <a:r>
              <a:rPr lang="en-US" dirty="0">
                <a:sym typeface="Symbol"/>
              </a:rPr>
              <a:t></a:t>
            </a:r>
            <a:r>
              <a:rPr lang="en-US" dirty="0"/>
              <a:t>C + A</a:t>
            </a:r>
            <a:r>
              <a:rPr lang="en-US" dirty="0">
                <a:sym typeface="Symbol"/>
              </a:rPr>
              <a:t></a:t>
            </a:r>
            <a:r>
              <a:rPr lang="en-US" dirty="0"/>
              <a:t>B</a:t>
            </a:r>
            <a:r>
              <a:rPr lang="en-US" dirty="0">
                <a:sym typeface="Symbol"/>
              </a:rPr>
              <a:t></a:t>
            </a:r>
            <a:r>
              <a:rPr lang="en-US" dirty="0"/>
              <a:t>C cannot be simplified. Squares that do not contain a 1 are left unmarked even though they must contain a 0. </a:t>
            </a:r>
            <a:r>
              <a:rPr lang="en-US" dirty="0" smtClean="0"/>
              <a:t>. </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95400" y="2819400"/>
            <a:ext cx="6696744" cy="3486534"/>
          </a:xfrm>
          <a:prstGeom prst="rect">
            <a:avLst/>
          </a:prstGeom>
        </p:spPr>
      </p:pic>
      <p:sp>
        <p:nvSpPr>
          <p:cNvPr id="6" name="TextBox 5"/>
          <p:cNvSpPr txBox="1"/>
          <p:nvPr/>
        </p:nvSpPr>
        <p:spPr>
          <a:xfrm>
            <a:off x="2514600" y="6367046"/>
            <a:ext cx="4038600" cy="338554"/>
          </a:xfrm>
          <a:prstGeom prst="rect">
            <a:avLst/>
          </a:prstGeom>
          <a:noFill/>
        </p:spPr>
        <p:txBody>
          <a:bodyPr wrap="square" rtlCol="0">
            <a:spAutoFit/>
          </a:bodyPr>
          <a:lstStyle/>
          <a:p>
            <a:r>
              <a:rPr lang="en-GB" sz="1600" dirty="0" smtClean="0">
                <a:latin typeface="Arial" pitchFamily="34" charset="0"/>
                <a:cs typeface="Arial" pitchFamily="34" charset="0"/>
              </a:rPr>
              <a:t>Figure 5 Plotting </a:t>
            </a:r>
            <a:r>
              <a:rPr lang="en-GB" sz="1600" dirty="0" err="1" smtClean="0">
                <a:latin typeface="Arial" pitchFamily="34" charset="0"/>
                <a:cs typeface="Arial" pitchFamily="34" charset="0"/>
              </a:rPr>
              <a:t>minterms</a:t>
            </a:r>
            <a:r>
              <a:rPr lang="en-GB" sz="1600" dirty="0" smtClean="0">
                <a:latin typeface="Arial" pitchFamily="34" charset="0"/>
                <a:cs typeface="Arial" pitchFamily="34" charset="0"/>
              </a:rPr>
              <a:t> on a K-map</a:t>
            </a:r>
            <a:endParaRPr lang="en-US" sz="16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340782"/>
            <a:ext cx="8208912" cy="3016210"/>
          </a:xfrm>
          <a:prstGeom prst="rect">
            <a:avLst/>
          </a:prstGeom>
        </p:spPr>
        <p:txBody>
          <a:bodyPr wrap="square">
            <a:spAutoFit/>
          </a:bodyPr>
          <a:lstStyle/>
          <a:p>
            <a:r>
              <a:rPr lang="en-US" dirty="0"/>
              <a:t>In the </a:t>
            </a:r>
            <a:r>
              <a:rPr lang="en-US" dirty="0" smtClean="0"/>
              <a:t>K-map </a:t>
            </a:r>
            <a:r>
              <a:rPr lang="en-US" dirty="0"/>
              <a:t>for F</a:t>
            </a:r>
            <a:r>
              <a:rPr lang="en-US" baseline="-25000" dirty="0"/>
              <a:t>1</a:t>
            </a:r>
            <a:r>
              <a:rPr lang="en-US" dirty="0"/>
              <a:t> two </a:t>
            </a:r>
            <a:r>
              <a:rPr lang="en-US" dirty="0" smtClean="0"/>
              <a:t>adjacent </a:t>
            </a:r>
            <a:r>
              <a:rPr lang="en-US" dirty="0"/>
              <a:t>squares are covered. Now look at the </a:t>
            </a:r>
            <a:r>
              <a:rPr lang="en-US" dirty="0" smtClean="0"/>
              <a:t>map </a:t>
            </a:r>
            <a:r>
              <a:rPr lang="en-US" dirty="0"/>
              <a:t>for F</a:t>
            </a:r>
            <a:r>
              <a:rPr lang="en-US" baseline="-25000" dirty="0"/>
              <a:t>2</a:t>
            </a:r>
            <a:r>
              <a:rPr lang="en-US" dirty="0"/>
              <a:t> = A</a:t>
            </a:r>
            <a:r>
              <a:rPr lang="en-US" dirty="0">
                <a:sym typeface="Symbol"/>
              </a:rPr>
              <a:t></a:t>
            </a:r>
            <a:r>
              <a:rPr lang="en-US" dirty="0" smtClean="0"/>
              <a:t>B. A </a:t>
            </a:r>
            <a:r>
              <a:rPr lang="en-US" i="1" dirty="0"/>
              <a:t>group</a:t>
            </a:r>
            <a:r>
              <a:rPr lang="en-US" dirty="0"/>
              <a:t> of two squares is covered, corresponding to the column A = 1, B = 1. </a:t>
            </a:r>
            <a:r>
              <a:rPr lang="en-US" dirty="0" smtClean="0"/>
              <a:t>F</a:t>
            </a:r>
            <a:r>
              <a:rPr lang="en-US" baseline="-25000" dirty="0" smtClean="0"/>
              <a:t>2</a:t>
            </a:r>
            <a:r>
              <a:rPr lang="en-US" dirty="0" smtClean="0"/>
              <a:t> </a:t>
            </a:r>
            <a:r>
              <a:rPr lang="en-US" dirty="0"/>
              <a:t>does not involve </a:t>
            </a:r>
            <a:r>
              <a:rPr lang="en-US" dirty="0" smtClean="0"/>
              <a:t>C</a:t>
            </a:r>
            <a:r>
              <a:rPr lang="en-US" dirty="0"/>
              <a:t>, </a:t>
            </a:r>
            <a:r>
              <a:rPr lang="en-US" dirty="0" smtClean="0"/>
              <a:t>and a </a:t>
            </a:r>
            <a:r>
              <a:rPr lang="en-US" dirty="0"/>
              <a:t>1 is entered in the squares for which A = B = 1 and C = 0, and A = B = 1 and C = 1; </a:t>
            </a:r>
            <a:r>
              <a:rPr lang="en-US" dirty="0" smtClean="0"/>
              <a:t>i.e., </a:t>
            </a:r>
            <a:r>
              <a:rPr lang="en-US" dirty="0"/>
              <a:t>a 1 is entered for all values of C for which AB = 11. When plotting a product term like A</a:t>
            </a:r>
            <a:r>
              <a:rPr lang="en-US" dirty="0">
                <a:sym typeface="Symbol"/>
              </a:rPr>
              <a:t></a:t>
            </a:r>
            <a:r>
              <a:rPr lang="en-US" dirty="0" smtClean="0"/>
              <a:t>B, you locate </a:t>
            </a:r>
            <a:r>
              <a:rPr lang="en-US" dirty="0"/>
              <a:t>the region for which AB = 11.</a:t>
            </a:r>
          </a:p>
          <a:p>
            <a:r>
              <a:rPr lang="en-US" sz="1000" dirty="0"/>
              <a:t> </a:t>
            </a:r>
          </a:p>
          <a:p>
            <a:r>
              <a:rPr lang="en-US" dirty="0"/>
              <a:t>The </a:t>
            </a:r>
            <a:r>
              <a:rPr lang="en-US" dirty="0" smtClean="0"/>
              <a:t>two K-maps are </a:t>
            </a:r>
            <a:r>
              <a:rPr lang="en-US" dirty="0"/>
              <a:t>identical, so that F</a:t>
            </a:r>
            <a:r>
              <a:rPr lang="en-US" baseline="-25000" dirty="0"/>
              <a:t>1</a:t>
            </a:r>
            <a:r>
              <a:rPr lang="en-US" dirty="0"/>
              <a:t> = F</a:t>
            </a:r>
            <a:r>
              <a:rPr lang="en-US" baseline="-25000" dirty="0"/>
              <a:t>2</a:t>
            </a:r>
            <a:r>
              <a:rPr lang="en-US" dirty="0"/>
              <a:t> and A</a:t>
            </a:r>
            <a:r>
              <a:rPr lang="en-US" dirty="0">
                <a:sym typeface="Symbol"/>
              </a:rPr>
              <a:t></a:t>
            </a:r>
            <a:r>
              <a:rPr lang="en-US" dirty="0"/>
              <a:t>B</a:t>
            </a:r>
            <a:r>
              <a:rPr lang="en-US" dirty="0">
                <a:sym typeface="Symbol"/>
              </a:rPr>
              <a:t></a:t>
            </a:r>
            <a:r>
              <a:rPr lang="en-US" dirty="0"/>
              <a:t>C + A</a:t>
            </a:r>
            <a:r>
              <a:rPr lang="en-US" dirty="0">
                <a:sym typeface="Symbol"/>
              </a:rPr>
              <a:t></a:t>
            </a:r>
            <a:r>
              <a:rPr lang="en-US" dirty="0"/>
              <a:t>B</a:t>
            </a:r>
            <a:r>
              <a:rPr lang="en-US" dirty="0">
                <a:sym typeface="Symbol"/>
              </a:rPr>
              <a:t></a:t>
            </a:r>
            <a:r>
              <a:rPr lang="en-US" dirty="0"/>
              <a:t>C = A</a:t>
            </a:r>
            <a:r>
              <a:rPr lang="en-US" dirty="0">
                <a:sym typeface="Symbol"/>
              </a:rPr>
              <a:t></a:t>
            </a:r>
            <a:r>
              <a:rPr lang="en-US" dirty="0"/>
              <a:t>B. </a:t>
            </a:r>
            <a:r>
              <a:rPr lang="en-US" dirty="0" smtClean="0"/>
              <a:t>Using Boolean algebra, </a:t>
            </a:r>
            <a:r>
              <a:rPr lang="en-US" dirty="0"/>
              <a:t>A</a:t>
            </a:r>
            <a:r>
              <a:rPr lang="en-US" dirty="0">
                <a:sym typeface="Symbol"/>
              </a:rPr>
              <a:t></a:t>
            </a:r>
            <a:r>
              <a:rPr lang="en-US" dirty="0"/>
              <a:t>B</a:t>
            </a:r>
            <a:r>
              <a:rPr lang="en-US" dirty="0">
                <a:sym typeface="Symbol"/>
              </a:rPr>
              <a:t></a:t>
            </a:r>
            <a:r>
              <a:rPr lang="en-US" dirty="0"/>
              <a:t>C + A</a:t>
            </a:r>
            <a:r>
              <a:rPr lang="en-US" dirty="0">
                <a:sym typeface="Symbol"/>
              </a:rPr>
              <a:t></a:t>
            </a:r>
            <a:r>
              <a:rPr lang="en-US" dirty="0"/>
              <a:t>B</a:t>
            </a:r>
            <a:r>
              <a:rPr lang="en-US" dirty="0">
                <a:sym typeface="Symbol"/>
              </a:rPr>
              <a:t></a:t>
            </a:r>
            <a:r>
              <a:rPr lang="en-US" dirty="0"/>
              <a:t>C = A</a:t>
            </a:r>
            <a:r>
              <a:rPr lang="en-US" dirty="0">
                <a:sym typeface="Symbol"/>
              </a:rPr>
              <a:t></a:t>
            </a:r>
            <a:r>
              <a:rPr lang="en-US" dirty="0"/>
              <a:t>B</a:t>
            </a:r>
            <a:r>
              <a:rPr lang="en-US" dirty="0">
                <a:sym typeface="Symbol"/>
              </a:rPr>
              <a:t></a:t>
            </a:r>
            <a:r>
              <a:rPr lang="en-US" dirty="0"/>
              <a:t>(C + C) = A</a:t>
            </a:r>
            <a:r>
              <a:rPr lang="en-US" dirty="0">
                <a:sym typeface="Symbol"/>
              </a:rPr>
              <a:t></a:t>
            </a:r>
            <a:r>
              <a:rPr lang="en-US" dirty="0"/>
              <a:t>B(1) = A</a:t>
            </a:r>
            <a:r>
              <a:rPr lang="en-US" dirty="0">
                <a:sym typeface="Symbol"/>
              </a:rPr>
              <a:t></a:t>
            </a:r>
            <a:r>
              <a:rPr lang="en-US" dirty="0"/>
              <a:t>B. Two adjacent squares in a </a:t>
            </a:r>
            <a:r>
              <a:rPr lang="en-US" dirty="0" smtClean="0"/>
              <a:t>K-map </a:t>
            </a:r>
            <a:r>
              <a:rPr lang="en-US" dirty="0"/>
              <a:t>can be grouped together to form a single simpler term. </a:t>
            </a: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2652" y="3440726"/>
            <a:ext cx="7745548" cy="2648522"/>
          </a:xfrm>
          <a:prstGeom prst="rect">
            <a:avLst/>
          </a:prstGeom>
        </p:spPr>
      </p:pic>
      <p:sp>
        <p:nvSpPr>
          <p:cNvPr id="6" name="TextBox 5"/>
          <p:cNvSpPr txBox="1"/>
          <p:nvPr/>
        </p:nvSpPr>
        <p:spPr>
          <a:xfrm>
            <a:off x="838200" y="6172200"/>
            <a:ext cx="7632848" cy="338554"/>
          </a:xfrm>
          <a:prstGeom prst="rect">
            <a:avLst/>
          </a:prstGeom>
          <a:noFill/>
        </p:spPr>
        <p:txBody>
          <a:bodyPr wrap="square" rtlCol="0">
            <a:spAutoFit/>
          </a:bodyPr>
          <a:lstStyle/>
          <a:p>
            <a:r>
              <a:rPr lang="en-GB" sz="1600" dirty="0" smtClean="0">
                <a:latin typeface="Arial" pitchFamily="34" charset="0"/>
                <a:cs typeface="Arial" pitchFamily="34" charset="0"/>
              </a:rPr>
              <a:t>Figure 6 Plotting two Boolean expressions on a K-map</a:t>
            </a:r>
            <a:endParaRPr lang="en-US" sz="16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r>
              <a:rPr lang="en-US" sz="6000" b="1" i="1" dirty="0" smtClean="0"/>
              <a:t>Thank You!</a:t>
            </a:r>
            <a:endParaRPr lang="en-IN" sz="6000" b="1" i="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3</TotalTime>
  <Words>515</Words>
  <Application>Microsoft Office PowerPoint</Application>
  <PresentationFormat>On-screen Show (4:3)</PresentationFormat>
  <Paragraphs>39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Foundry</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Ele-C103</dc:creator>
  <cp:lastModifiedBy>Ele-C103</cp:lastModifiedBy>
  <cp:revision>5</cp:revision>
  <dcterms:created xsi:type="dcterms:W3CDTF">2006-08-16T00:00:00Z</dcterms:created>
  <dcterms:modified xsi:type="dcterms:W3CDTF">2020-07-07T05:18:28Z</dcterms:modified>
</cp:coreProperties>
</file>